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63" r:id="rId9"/>
    <p:sldId id="264" r:id="rId10"/>
    <p:sldId id="265" r:id="rId11"/>
    <p:sldId id="266" r:id="rId12"/>
    <p:sldId id="276" r:id="rId13"/>
    <p:sldId id="267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iuda\Desktop\&#1089;&#1090;&#1091;&#1076;&#1077;&#1085;&#1090;%20&#1084;&#1072;&#1075;&#1110;&#1089;&#1090;&#1088;\&#1089;&#1086;&#1088;&#1086;&#1095;&#1080;&#1085;&#1089;&#1100;&#1082;&#1080;&#1080;&#774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13758432212831"/>
          <c:y val="0.14554285957559718"/>
          <c:w val="0.80237234945270608"/>
          <c:h val="0.298122928900202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1. Ставлення до людей</c:v>
                </c:pt>
                <c:pt idx="1">
                  <c:v>2. Альтернатива м \ ж почуттям обов'язку і задоволення</c:v>
                </c:pt>
                <c:pt idx="2">
                  <c:v>3. Ставлення до дітей</c:v>
                </c:pt>
                <c:pt idx="3">
                  <c:v>4. Ставлення до автономності або залежності подружжя</c:v>
                </c:pt>
                <c:pt idx="4">
                  <c:v>5. Ставлення до розлучення</c:v>
                </c:pt>
                <c:pt idx="5">
                  <c:v>6. Ставлення до любові романтичного типу</c:v>
                </c:pt>
                <c:pt idx="6">
                  <c:v>7. Оцінка значення сексуальної сфери</c:v>
                </c:pt>
                <c:pt idx="7">
                  <c:v>8. Ставлення до "заборонності сексу"</c:v>
                </c:pt>
                <c:pt idx="8">
                  <c:v>9. Ставлення до влаштування сім'ї</c:v>
                </c:pt>
                <c:pt idx="9">
                  <c:v>10. Ставлення до грошей</c:v>
                </c:pt>
              </c:strCache>
            </c:strRef>
          </c:cat>
          <c:val>
            <c:numRef>
              <c:f>Лист1!$B$2:$B$11</c:f>
              <c:numCache>
                <c:formatCode>0.00</c:formatCode>
                <c:ptCount val="10"/>
                <c:pt idx="0">
                  <c:v>0.73939999999999995</c:v>
                </c:pt>
                <c:pt idx="1">
                  <c:v>0.24468000000000001</c:v>
                </c:pt>
                <c:pt idx="2">
                  <c:v>0.48986000000000002</c:v>
                </c:pt>
                <c:pt idx="3">
                  <c:v>0.63088999999999995</c:v>
                </c:pt>
                <c:pt idx="4">
                  <c:v>0.64071999999999996</c:v>
                </c:pt>
                <c:pt idx="5">
                  <c:v>0.66032000000000002</c:v>
                </c:pt>
                <c:pt idx="6">
                  <c:v>0.59201999999999999</c:v>
                </c:pt>
                <c:pt idx="7">
                  <c:v>0.36937999999999999</c:v>
                </c:pt>
                <c:pt idx="8">
                  <c:v>0.45039000000000001</c:v>
                </c:pt>
                <c:pt idx="9">
                  <c:v>0.69903999999999999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11-4658-B920-7A200E938FE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1. Ставлення до людей</c:v>
                </c:pt>
                <c:pt idx="1">
                  <c:v>2. Альтернатива м \ ж почуттям обов'язку і задоволення</c:v>
                </c:pt>
                <c:pt idx="2">
                  <c:v>3. Ставлення до дітей</c:v>
                </c:pt>
                <c:pt idx="3">
                  <c:v>4. Ставлення до автономності або залежності подружжя</c:v>
                </c:pt>
                <c:pt idx="4">
                  <c:v>5. Ставлення до розлучення</c:v>
                </c:pt>
                <c:pt idx="5">
                  <c:v>6. Ставлення до любові романтичного типу</c:v>
                </c:pt>
                <c:pt idx="6">
                  <c:v>7. Оцінка значення сексуальної сфери</c:v>
                </c:pt>
                <c:pt idx="7">
                  <c:v>8. Ставлення до "заборонності сексу"</c:v>
                </c:pt>
                <c:pt idx="8">
                  <c:v>9. Ставлення до влаштування сім'ї</c:v>
                </c:pt>
                <c:pt idx="9">
                  <c:v>10. Ставлення до грошей</c:v>
                </c:pt>
              </c:strCache>
            </c:strRef>
          </c:cat>
          <c:val>
            <c:numRef>
              <c:f>Лист1!$C$2:$C$11</c:f>
              <c:numCache>
                <c:formatCode>0.00</c:formatCode>
                <c:ptCount val="10"/>
                <c:pt idx="0">
                  <c:v>0.59755999999999998</c:v>
                </c:pt>
                <c:pt idx="1">
                  <c:v>0.25130999999999998</c:v>
                </c:pt>
                <c:pt idx="2">
                  <c:v>0.44500000000000001</c:v>
                </c:pt>
                <c:pt idx="3">
                  <c:v>0.69111</c:v>
                </c:pt>
                <c:pt idx="4">
                  <c:v>0.58150999999999997</c:v>
                </c:pt>
                <c:pt idx="5">
                  <c:v>0.86326999999999998</c:v>
                </c:pt>
                <c:pt idx="6">
                  <c:v>0.52236000000000005</c:v>
                </c:pt>
                <c:pt idx="7">
                  <c:v>0.48781999999999998</c:v>
                </c:pt>
                <c:pt idx="8">
                  <c:v>0.32846999999999998</c:v>
                </c:pt>
                <c:pt idx="9">
                  <c:v>0.60955000000000004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11-4658-B920-7A200E938F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872695920"/>
        <c:axId val="873425984"/>
      </c:barChart>
      <c:catAx>
        <c:axId val="872695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873425984"/>
        <c:crosses val="autoZero"/>
        <c:auto val="1"/>
        <c:lblAlgn val="ctr"/>
        <c:lblOffset val="100"/>
        <c:noMultiLvlLbl val="0"/>
      </c:catAx>
      <c:valAx>
        <c:axId val="873425984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87269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732808398950135"/>
          <c:y val="2.7777777777777776E-2"/>
          <c:w val="0.48812160979877517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Джерело труднощів у подружньому житті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Лист2!$B$1:$E$1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Лист2!$B$2:$E$2</c:f>
              <c:numCache>
                <c:formatCode>General</c:formatCode>
                <c:ptCount val="4"/>
                <c:pt idx="0">
                  <c:v>65.989999999999995</c:v>
                </c:pt>
                <c:pt idx="1">
                  <c:v>66.03</c:v>
                </c:pt>
                <c:pt idx="2">
                  <c:v>33.119999999999997</c:v>
                </c:pt>
                <c:pt idx="3">
                  <c:v>32.78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06-4448-99E6-3DE75F8402AD}"/>
            </c:ext>
          </c:extLst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Джерела труднощів у взаєминах з родичами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Лист2!$B$1:$E$1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Лист2!$B$3:$E$3</c:f>
              <c:numCache>
                <c:formatCode>General</c:formatCode>
                <c:ptCount val="4"/>
                <c:pt idx="0">
                  <c:v>50.22</c:v>
                </c:pt>
                <c:pt idx="1">
                  <c:v>33.14</c:v>
                </c:pt>
                <c:pt idx="2">
                  <c:v>100</c:v>
                </c:pt>
                <c:pt idx="3">
                  <c:v>33.22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06-4448-99E6-3DE75F8402AD}"/>
            </c:ext>
          </c:extLst>
        </c:ser>
        <c:ser>
          <c:idx val="2"/>
          <c:order val="2"/>
          <c:tx>
            <c:strRef>
              <c:f>Лист2!$A$4</c:f>
              <c:strCache>
                <c:ptCount val="1"/>
                <c:pt idx="0">
                  <c:v>Джерело труднощів у професійній сфері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Лист2!$B$1:$E$1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Лист2!$B$4:$E$4</c:f>
              <c:numCache>
                <c:formatCode>General</c:formatCode>
                <c:ptCount val="4"/>
                <c:pt idx="0">
                  <c:v>17.32</c:v>
                </c:pt>
                <c:pt idx="1">
                  <c:v>16.87</c:v>
                </c:pt>
                <c:pt idx="2">
                  <c:v>17.11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06-4448-99E6-3DE75F8402AD}"/>
            </c:ext>
          </c:extLst>
        </c:ser>
        <c:ser>
          <c:idx val="3"/>
          <c:order val="3"/>
          <c:tx>
            <c:strRef>
              <c:f>Лист2!$A$5</c:f>
              <c:strCache>
                <c:ptCount val="1"/>
                <c:pt idx="0">
                  <c:v>Джерела труднощів у соціальній сфері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Лист2!$B$1:$E$1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Лист2!$B$5:$E$5</c:f>
              <c:numCache>
                <c:formatCode>General</c:formatCode>
                <c:ptCount val="4"/>
                <c:pt idx="0">
                  <c:v>50.23</c:v>
                </c:pt>
                <c:pt idx="2">
                  <c:v>82.89</c:v>
                </c:pt>
                <c:pt idx="3">
                  <c:v>33.22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B06-4448-99E6-3DE75F8402A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080753120"/>
        <c:axId val="2080414128"/>
      </c:barChart>
      <c:catAx>
        <c:axId val="2080753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080414128"/>
        <c:crosses val="autoZero"/>
        <c:auto val="1"/>
        <c:lblAlgn val="ctr"/>
        <c:lblOffset val="100"/>
        <c:noMultiLvlLbl val="0"/>
      </c:catAx>
      <c:valAx>
        <c:axId val="2080414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80753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8.0907480314960617E-2"/>
          <c:y val="2.3148148148148147E-2"/>
          <c:w val="0.82151815398075245"/>
          <c:h val="0.305557742782152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чоловіки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Лист5!$B$2:$B$3</c:f>
              <c:strCache>
                <c:ptCount val="2"/>
                <c:pt idx="0">
                  <c:v>чоловіки</c:v>
                </c:pt>
                <c:pt idx="1">
                  <c:v>група 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Лист5!$A$4:$A$12</c:f>
              <c:strCache>
                <c:ptCount val="9"/>
                <c:pt idx="0">
                  <c:v>Страх недосконалості </c:v>
                </c:pt>
                <c:pt idx="1">
                  <c:v>Страх самотності </c:v>
                </c:pt>
                <c:pt idx="2">
                  <c:v>Страх невдачі </c:v>
                </c:pt>
                <c:pt idx="3">
                  <c:v>Страх пересічності </c:v>
                </c:pt>
                <c:pt idx="4">
                  <c:v>Страх безцеремонності </c:v>
                </c:pt>
                <c:pt idx="5">
                  <c:v>Страх зради </c:v>
                </c:pt>
                <c:pt idx="6">
                  <c:v>Страх бездіяльності </c:v>
                </c:pt>
                <c:pt idx="7">
                  <c:v>Страх слабкості </c:v>
                </c:pt>
                <c:pt idx="8">
                  <c:v>Страх конфлікту </c:v>
                </c:pt>
              </c:strCache>
            </c:strRef>
          </c:cat>
          <c:val>
            <c:numRef>
              <c:f>Лист5!$B$4:$B$12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0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FE-4845-9A40-D2BB55764752}"/>
            </c:ext>
          </c:extLst>
        </c:ser>
        <c:ser>
          <c:idx val="1"/>
          <c:order val="1"/>
          <c:tx>
            <c:strRef>
              <c:f>Лист5!$C$2:$C$3</c:f>
              <c:strCache>
                <c:ptCount val="2"/>
                <c:pt idx="0">
                  <c:v>чоловіки</c:v>
                </c:pt>
                <c:pt idx="1">
                  <c:v>група 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Лист5!$A$4:$A$12</c:f>
              <c:strCache>
                <c:ptCount val="9"/>
                <c:pt idx="0">
                  <c:v>Страх недосконалості </c:v>
                </c:pt>
                <c:pt idx="1">
                  <c:v>Страх самотності </c:v>
                </c:pt>
                <c:pt idx="2">
                  <c:v>Страх невдачі </c:v>
                </c:pt>
                <c:pt idx="3">
                  <c:v>Страх пересічності </c:v>
                </c:pt>
                <c:pt idx="4">
                  <c:v>Страх безцеремонності </c:v>
                </c:pt>
                <c:pt idx="5">
                  <c:v>Страх зради </c:v>
                </c:pt>
                <c:pt idx="6">
                  <c:v>Страх бездіяльності </c:v>
                </c:pt>
                <c:pt idx="7">
                  <c:v>Страх слабкості </c:v>
                </c:pt>
                <c:pt idx="8">
                  <c:v>Страх конфлікту </c:v>
                </c:pt>
              </c:strCache>
            </c:strRef>
          </c:cat>
          <c:val>
            <c:numRef>
              <c:f>Лист5!$C$4:$C$12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1</c:v>
                </c:pt>
                <c:pt idx="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FE-4845-9A40-D2BB55764752}"/>
            </c:ext>
          </c:extLst>
        </c:ser>
        <c:ser>
          <c:idx val="2"/>
          <c:order val="2"/>
          <c:tx>
            <c:strRef>
              <c:f>Лист5!$D$2:$D$3</c:f>
              <c:strCache>
                <c:ptCount val="2"/>
                <c:pt idx="0">
                  <c:v>чоловіки</c:v>
                </c:pt>
                <c:pt idx="1">
                  <c:v>група В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Лист5!$A$4:$A$12</c:f>
              <c:strCache>
                <c:ptCount val="9"/>
                <c:pt idx="0">
                  <c:v>Страх недосконалості </c:v>
                </c:pt>
                <c:pt idx="1">
                  <c:v>Страх самотності </c:v>
                </c:pt>
                <c:pt idx="2">
                  <c:v>Страх невдачі </c:v>
                </c:pt>
                <c:pt idx="3">
                  <c:v>Страх пересічності </c:v>
                </c:pt>
                <c:pt idx="4">
                  <c:v>Страх безцеремонності </c:v>
                </c:pt>
                <c:pt idx="5">
                  <c:v>Страх зради </c:v>
                </c:pt>
                <c:pt idx="6">
                  <c:v>Страх бездіяльності </c:v>
                </c:pt>
                <c:pt idx="7">
                  <c:v>Страх слабкості </c:v>
                </c:pt>
                <c:pt idx="8">
                  <c:v>Страх конфлікту </c:v>
                </c:pt>
              </c:strCache>
            </c:strRef>
          </c:cat>
          <c:val>
            <c:numRef>
              <c:f>Лист5!$D$4:$D$12</c:f>
              <c:numCache>
                <c:formatCode>General</c:formatCode>
                <c:ptCount val="9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2</c:v>
                </c:pt>
                <c:pt idx="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FE-4845-9A40-D2BB55764752}"/>
            </c:ext>
          </c:extLst>
        </c:ser>
        <c:ser>
          <c:idx val="3"/>
          <c:order val="3"/>
          <c:tx>
            <c:strRef>
              <c:f>Лист5!$E$2:$E$3</c:f>
              <c:strCache>
                <c:ptCount val="2"/>
                <c:pt idx="0">
                  <c:v>чоловіки</c:v>
                </c:pt>
                <c:pt idx="1">
                  <c:v>група Г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Лист5!$A$4:$A$12</c:f>
              <c:strCache>
                <c:ptCount val="9"/>
                <c:pt idx="0">
                  <c:v>Страх недосконалості </c:v>
                </c:pt>
                <c:pt idx="1">
                  <c:v>Страх самотності </c:v>
                </c:pt>
                <c:pt idx="2">
                  <c:v>Страх невдачі </c:v>
                </c:pt>
                <c:pt idx="3">
                  <c:v>Страх пересічності </c:v>
                </c:pt>
                <c:pt idx="4">
                  <c:v>Страх безцеремонності </c:v>
                </c:pt>
                <c:pt idx="5">
                  <c:v>Страх зради </c:v>
                </c:pt>
                <c:pt idx="6">
                  <c:v>Страх бездіяльності </c:v>
                </c:pt>
                <c:pt idx="7">
                  <c:v>Страх слабкості </c:v>
                </c:pt>
                <c:pt idx="8">
                  <c:v>Страх конфлікту </c:v>
                </c:pt>
              </c:strCache>
            </c:strRef>
          </c:cat>
          <c:val>
            <c:numRef>
              <c:f>Лист5!$E$4:$E$12</c:f>
              <c:numCache>
                <c:formatCode>General</c:formatCode>
                <c:ptCount val="9"/>
                <c:pt idx="0">
                  <c:v>2</c:v>
                </c:pt>
                <c:pt idx="1">
                  <c:v>5</c:v>
                </c:pt>
                <c:pt idx="2">
                  <c:v>5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4FE-4845-9A40-D2BB557647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5927423"/>
        <c:axId val="1015929135"/>
      </c:barChart>
      <c:catAx>
        <c:axId val="10159274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015929135"/>
        <c:crosses val="autoZero"/>
        <c:auto val="1"/>
        <c:lblAlgn val="ctr"/>
        <c:lblOffset val="100"/>
        <c:noMultiLvlLbl val="0"/>
      </c:catAx>
      <c:valAx>
        <c:axId val="1015929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015927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Лист3!$A$12</c:f>
              <c:strCache>
                <c:ptCount val="1"/>
                <c:pt idx="0">
                  <c:v>шкірно-гальванічна реакція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Лист3!$B$12:$I$12</c:f>
              <c:numCache>
                <c:formatCode>0.00</c:formatCode>
                <c:ptCount val="8"/>
                <c:pt idx="0">
                  <c:v>50</c:v>
                </c:pt>
                <c:pt idx="1">
                  <c:v>41.666666666666664</c:v>
                </c:pt>
                <c:pt idx="2">
                  <c:v>33.333333333333336</c:v>
                </c:pt>
                <c:pt idx="3">
                  <c:v>41.666666666666664</c:v>
                </c:pt>
                <c:pt idx="4">
                  <c:v>41.666666666666664</c:v>
                </c:pt>
                <c:pt idx="5">
                  <c:v>33.333333333333336</c:v>
                </c:pt>
                <c:pt idx="6">
                  <c:v>33.333333333333336</c:v>
                </c:pt>
                <c:pt idx="7">
                  <c:v>33.333333333333336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4F-46DB-A2B9-7FFF97556321}"/>
            </c:ext>
          </c:extLst>
        </c:ser>
        <c:ser>
          <c:idx val="1"/>
          <c:order val="1"/>
          <c:tx>
            <c:strRef>
              <c:f>Лист3!$A$13</c:f>
              <c:strCache>
                <c:ptCount val="1"/>
                <c:pt idx="0">
                  <c:v>електрошкіряний опір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Лист3!$B$13:$I$13</c:f>
              <c:numCache>
                <c:formatCode>0.00</c:formatCode>
                <c:ptCount val="8"/>
                <c:pt idx="0">
                  <c:v>33.333333333333336</c:v>
                </c:pt>
                <c:pt idx="1">
                  <c:v>25</c:v>
                </c:pt>
                <c:pt idx="2">
                  <c:v>41.666666666666664</c:v>
                </c:pt>
                <c:pt idx="3">
                  <c:v>33.333333333333336</c:v>
                </c:pt>
                <c:pt idx="4">
                  <c:v>33.333333333333336</c:v>
                </c:pt>
                <c:pt idx="5">
                  <c:v>25</c:v>
                </c:pt>
                <c:pt idx="6">
                  <c:v>33.333333333333336</c:v>
                </c:pt>
                <c:pt idx="7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4F-46DB-A2B9-7FFF97556321}"/>
            </c:ext>
          </c:extLst>
        </c:ser>
        <c:ser>
          <c:idx val="2"/>
          <c:order val="2"/>
          <c:tx>
            <c:strRef>
              <c:f>Лист3!$A$14</c:f>
              <c:strCache>
                <c:ptCount val="1"/>
                <c:pt idx="0">
                  <c:v>фотоплетизмограма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Лист3!$B$14:$I$14</c:f>
              <c:numCache>
                <c:formatCode>0.00</c:formatCode>
                <c:ptCount val="8"/>
                <c:pt idx="0">
                  <c:v>41.666666666666664</c:v>
                </c:pt>
                <c:pt idx="1">
                  <c:v>33.333333333333336</c:v>
                </c:pt>
                <c:pt idx="2">
                  <c:v>33.333333333333336</c:v>
                </c:pt>
                <c:pt idx="3">
                  <c:v>25</c:v>
                </c:pt>
                <c:pt idx="4">
                  <c:v>33.333333333333336</c:v>
                </c:pt>
                <c:pt idx="5">
                  <c:v>25</c:v>
                </c:pt>
                <c:pt idx="6">
                  <c:v>25</c:v>
                </c:pt>
                <c:pt idx="7">
                  <c:v>33.333333333333336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4F-46DB-A2B9-7FFF97556321}"/>
            </c:ext>
          </c:extLst>
        </c:ser>
        <c:ser>
          <c:idx val="3"/>
          <c:order val="3"/>
          <c:tx>
            <c:strRef>
              <c:f>Лист3!$A$15</c:f>
              <c:strCache>
                <c:ptCount val="1"/>
                <c:pt idx="0">
                  <c:v>грудне дихання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Лист3!$B$15:$I$15</c:f>
              <c:numCache>
                <c:formatCode>0.00</c:formatCode>
                <c:ptCount val="8"/>
                <c:pt idx="0">
                  <c:v>50</c:v>
                </c:pt>
                <c:pt idx="1">
                  <c:v>41.666666666666664</c:v>
                </c:pt>
                <c:pt idx="2">
                  <c:v>33.333333333333336</c:v>
                </c:pt>
                <c:pt idx="3">
                  <c:v>33.333333333333336</c:v>
                </c:pt>
                <c:pt idx="4">
                  <c:v>41.666666666666664</c:v>
                </c:pt>
                <c:pt idx="5">
                  <c:v>33.333333333333336</c:v>
                </c:pt>
                <c:pt idx="6">
                  <c:v>33.333333333333336</c:v>
                </c:pt>
                <c:pt idx="7">
                  <c:v>41.666666666666664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4F-46DB-A2B9-7FFF97556321}"/>
            </c:ext>
          </c:extLst>
        </c:ser>
        <c:ser>
          <c:idx val="4"/>
          <c:order val="4"/>
          <c:tx>
            <c:strRef>
              <c:f>Лист3!$A$16</c:f>
              <c:strCache>
                <c:ptCount val="1"/>
                <c:pt idx="0">
                  <c:v>діафрагмальне дихання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Лист3!$B$16:$I$16</c:f>
              <c:numCache>
                <c:formatCode>0.00</c:formatCode>
                <c:ptCount val="8"/>
                <c:pt idx="0">
                  <c:v>41.666666666666664</c:v>
                </c:pt>
                <c:pt idx="1">
                  <c:v>33.333333333333336</c:v>
                </c:pt>
                <c:pt idx="2">
                  <c:v>25</c:v>
                </c:pt>
                <c:pt idx="3">
                  <c:v>33.333333333333336</c:v>
                </c:pt>
                <c:pt idx="4">
                  <c:v>50</c:v>
                </c:pt>
                <c:pt idx="5">
                  <c:v>41.666666666666664</c:v>
                </c:pt>
                <c:pt idx="6">
                  <c:v>25</c:v>
                </c:pt>
                <c:pt idx="7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4F-46DB-A2B9-7FFF97556321}"/>
            </c:ext>
          </c:extLst>
        </c:ser>
        <c:ser>
          <c:idx val="5"/>
          <c:order val="5"/>
          <c:tx>
            <c:strRef>
              <c:f>Лист3!$A$17</c:f>
              <c:strCache>
                <c:ptCount val="1"/>
                <c:pt idx="0">
                  <c:v>артеріальний тиск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Лист3!$B$17:$I$17</c:f>
              <c:numCache>
                <c:formatCode>0.00</c:formatCode>
                <c:ptCount val="8"/>
                <c:pt idx="0">
                  <c:v>50</c:v>
                </c:pt>
                <c:pt idx="1">
                  <c:v>41.666666666666664</c:v>
                </c:pt>
                <c:pt idx="2">
                  <c:v>41.666666666666664</c:v>
                </c:pt>
                <c:pt idx="3">
                  <c:v>41.666666666666664</c:v>
                </c:pt>
                <c:pt idx="4">
                  <c:v>41.666666666666664</c:v>
                </c:pt>
                <c:pt idx="5">
                  <c:v>41.666666666666664</c:v>
                </c:pt>
                <c:pt idx="6">
                  <c:v>33.333333333333336</c:v>
                </c:pt>
                <c:pt idx="7">
                  <c:v>41.666666666666664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64F-46DB-A2B9-7FFF97556321}"/>
            </c:ext>
          </c:extLst>
        </c:ser>
        <c:ser>
          <c:idx val="6"/>
          <c:order val="6"/>
          <c:tx>
            <c:strRef>
              <c:f>Лист3!$A$18</c:f>
              <c:strCache>
                <c:ptCount val="1"/>
                <c:pt idx="0">
                  <c:v>рухова активність (тремор)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Лист3!$B$10:$I$11</c:f>
              <c:multiLvlStrCache>
                <c:ptCount val="8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4">
                    <c:v>група А</c:v>
                  </c:pt>
                  <c:pt idx="5">
                    <c:v>група Б</c:v>
                  </c:pt>
                  <c:pt idx="6">
                    <c:v>група В</c:v>
                  </c:pt>
                  <c:pt idx="7">
                    <c:v>група Г</c:v>
                  </c:pt>
                </c:lvl>
                <c:lvl>
                  <c:pt idx="0">
                    <c:v>чоловіки</c:v>
                  </c:pt>
                  <c:pt idx="4">
                    <c:v>жінки</c:v>
                  </c:pt>
                </c:lvl>
              </c:multiLvlStrCache>
            </c:multiLvlStrRef>
          </c:cat>
          <c:val>
            <c:numRef>
              <c:f>Лист3!$B$18:$I$18</c:f>
              <c:numCache>
                <c:formatCode>0.00</c:formatCode>
                <c:ptCount val="8"/>
                <c:pt idx="0">
                  <c:v>41.666666666666664</c:v>
                </c:pt>
                <c:pt idx="1">
                  <c:v>33.333333333333336</c:v>
                </c:pt>
                <c:pt idx="2">
                  <c:v>41.666666666666664</c:v>
                </c:pt>
                <c:pt idx="3">
                  <c:v>33.333333333333336</c:v>
                </c:pt>
                <c:pt idx="4">
                  <c:v>50</c:v>
                </c:pt>
                <c:pt idx="5">
                  <c:v>50</c:v>
                </c:pt>
                <c:pt idx="6">
                  <c:v>41.666666666666664</c:v>
                </c:pt>
                <c:pt idx="7">
                  <c:v>33.333333333333336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64F-46DB-A2B9-7FFF9755632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08772032"/>
        <c:axId val="408685728"/>
      </c:barChart>
      <c:catAx>
        <c:axId val="408772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08685728"/>
        <c:crosses val="autoZero"/>
        <c:auto val="1"/>
        <c:lblAlgn val="ctr"/>
        <c:lblOffset val="100"/>
        <c:noMultiLvlLbl val="0"/>
      </c:catAx>
      <c:valAx>
        <c:axId val="408685728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40877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Лист1!$G$21</c:f>
              <c:strCache>
                <c:ptCount val="1"/>
                <c:pt idx="0">
                  <c:v>Ставлення до людей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Лист1!$H$20:$K$20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Лист1!$H$21:$K$21</c:f>
              <c:numCache>
                <c:formatCode>0.00</c:formatCode>
                <c:ptCount val="4"/>
                <c:pt idx="0">
                  <c:v>8.3333333333333339</c:v>
                </c:pt>
                <c:pt idx="1">
                  <c:v>16.666666666666668</c:v>
                </c:pt>
                <c:pt idx="2">
                  <c:v>0</c:v>
                </c:pt>
                <c:pt idx="3">
                  <c:v>16.666666666666668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00-4AF1-A910-F188F4496FE1}"/>
            </c:ext>
          </c:extLst>
        </c:ser>
        <c:ser>
          <c:idx val="1"/>
          <c:order val="1"/>
          <c:tx>
            <c:strRef>
              <c:f>Лист1!$G$22</c:f>
              <c:strCache>
                <c:ptCount val="1"/>
                <c:pt idx="0">
                  <c:v>Альтернатива м \ ж почуттям обов'язку і задоволення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Лист1!$H$20:$K$20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Лист1!$H$22:$K$22</c:f>
              <c:numCache>
                <c:formatCode>0.00</c:formatCode>
                <c:ptCount val="4"/>
                <c:pt idx="0">
                  <c:v>8.3333333333333339</c:v>
                </c:pt>
                <c:pt idx="1">
                  <c:v>16.666666666666668</c:v>
                </c:pt>
                <c:pt idx="2">
                  <c:v>8.3333333333333339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00-4AF1-A910-F188F4496FE1}"/>
            </c:ext>
          </c:extLst>
        </c:ser>
        <c:ser>
          <c:idx val="2"/>
          <c:order val="2"/>
          <c:tx>
            <c:strRef>
              <c:f>Лист1!$G$23</c:f>
              <c:strCache>
                <c:ptCount val="1"/>
                <c:pt idx="0">
                  <c:v>Ставлення до дітей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Лист1!$H$20:$K$20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Лист1!$H$23:$K$23</c:f>
              <c:numCache>
                <c:formatCode>0.00</c:formatCode>
                <c:ptCount val="4"/>
                <c:pt idx="0">
                  <c:v>8.3333333333333339</c:v>
                </c:pt>
                <c:pt idx="1">
                  <c:v>8.3333333333333339</c:v>
                </c:pt>
                <c:pt idx="2">
                  <c:v>25</c:v>
                </c:pt>
                <c:pt idx="3">
                  <c:v>16.666666666666668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00-4AF1-A910-F188F4496FE1}"/>
            </c:ext>
          </c:extLst>
        </c:ser>
        <c:ser>
          <c:idx val="3"/>
          <c:order val="3"/>
          <c:tx>
            <c:strRef>
              <c:f>Лист1!$G$24</c:f>
              <c:strCache>
                <c:ptCount val="1"/>
                <c:pt idx="0">
                  <c:v>Ставлення до автономності або залежності подружжя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Лист1!$H$20:$K$20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Лист1!$H$24:$K$24</c:f>
              <c:numCache>
                <c:formatCode>0.00</c:formatCode>
                <c:ptCount val="4"/>
                <c:pt idx="0">
                  <c:v>8.3333333333333339</c:v>
                </c:pt>
                <c:pt idx="1">
                  <c:v>8.3333333333333339</c:v>
                </c:pt>
                <c:pt idx="2">
                  <c:v>16.666666666666668</c:v>
                </c:pt>
                <c:pt idx="3">
                  <c:v>16.666666666666668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000-4AF1-A910-F188F4496FE1}"/>
            </c:ext>
          </c:extLst>
        </c:ser>
        <c:ser>
          <c:idx val="4"/>
          <c:order val="4"/>
          <c:tx>
            <c:strRef>
              <c:f>Лист1!$G$25</c:f>
              <c:strCache>
                <c:ptCount val="1"/>
                <c:pt idx="0">
                  <c:v>Ставлення до любові романтичного типу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Лист1!$H$20:$K$20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Лист1!$H$25:$K$25</c:f>
              <c:numCache>
                <c:formatCode>0.00</c:formatCode>
                <c:ptCount val="4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00-4AF1-A910-F188F4496FE1}"/>
            </c:ext>
          </c:extLst>
        </c:ser>
        <c:ser>
          <c:idx val="5"/>
          <c:order val="5"/>
          <c:tx>
            <c:strRef>
              <c:f>Лист1!$G$26</c:f>
              <c:strCache>
                <c:ptCount val="1"/>
                <c:pt idx="0">
                  <c:v>Ставлення до грошей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Лист1!$H$20:$K$20</c:f>
              <c:strCache>
                <c:ptCount val="4"/>
                <c:pt idx="0">
                  <c:v>група А</c:v>
                </c:pt>
                <c:pt idx="1">
                  <c:v>група Б</c:v>
                </c:pt>
                <c:pt idx="2">
                  <c:v>група В</c:v>
                </c:pt>
                <c:pt idx="3">
                  <c:v>група Г</c:v>
                </c:pt>
              </c:strCache>
            </c:strRef>
          </c:cat>
          <c:val>
            <c:numRef>
              <c:f>Лист1!$H$26:$K$26</c:f>
              <c:numCache>
                <c:formatCode>0.00</c:formatCode>
                <c:ptCount val="4"/>
                <c:pt idx="0">
                  <c:v>8.3333333333333339</c:v>
                </c:pt>
                <c:pt idx="1">
                  <c:v>8.3333333333333339</c:v>
                </c:pt>
                <c:pt idx="2">
                  <c:v>0</c:v>
                </c:pt>
                <c:pt idx="3">
                  <c:v>16.666666666666668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000-4AF1-A910-F188F4496F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109118863"/>
        <c:axId val="1002757743"/>
      </c:barChart>
      <c:catAx>
        <c:axId val="11091188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002757743"/>
        <c:crosses val="autoZero"/>
        <c:auto val="1"/>
        <c:lblAlgn val="ctr"/>
        <c:lblOffset val="100"/>
        <c:noMultiLvlLbl val="0"/>
      </c:catAx>
      <c:valAx>
        <c:axId val="1002757743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11091188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408686093725463E-3"/>
          <c:y val="0.15798319327731092"/>
          <c:w val="0.78197579469233014"/>
          <c:h val="0.71942830675577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Лист1!$S$21</c:f>
              <c:strCache>
                <c:ptCount val="1"/>
                <c:pt idx="0">
                  <c:v>Ставлення до людей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Лист1!$T$19:$AB$20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 до</c:v>
                  </c:pt>
                  <c:pt idx="5">
                    <c:v>експеримент після</c:v>
                  </c:pt>
                </c:lvl>
              </c:multiLvlStrCache>
            </c:multiLvlStrRef>
          </c:cat>
          <c:val>
            <c:numRef>
              <c:f>Лист1!$T$21:$AB$21</c:f>
              <c:numCache>
                <c:formatCode>0.00</c:formatCode>
                <c:ptCount val="9"/>
                <c:pt idx="0">
                  <c:v>8.3333333333333339</c:v>
                </c:pt>
                <c:pt idx="1">
                  <c:v>16.666666666666668</c:v>
                </c:pt>
                <c:pt idx="2">
                  <c:v>0</c:v>
                </c:pt>
                <c:pt idx="3">
                  <c:v>16.666666666666668</c:v>
                </c:pt>
                <c:pt idx="4" formatCode="General">
                  <c:v>0</c:v>
                </c:pt>
                <c:pt idx="5">
                  <c:v>12.5</c:v>
                </c:pt>
                <c:pt idx="6">
                  <c:v>25</c:v>
                </c:pt>
                <c:pt idx="7">
                  <c:v>4.166666666666667</c:v>
                </c:pt>
                <c:pt idx="8">
                  <c:v>20.833333333333332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6B-4D01-942C-09B7080CB1B9}"/>
            </c:ext>
          </c:extLst>
        </c:ser>
        <c:ser>
          <c:idx val="1"/>
          <c:order val="1"/>
          <c:tx>
            <c:strRef>
              <c:f>Лист1!$S$22</c:f>
              <c:strCache>
                <c:ptCount val="1"/>
                <c:pt idx="0">
                  <c:v>Альтернатива м \ ж почуттям обов'язку і задоволення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Лист1!$T$19:$AB$20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 до</c:v>
                  </c:pt>
                  <c:pt idx="5">
                    <c:v>експеримент після</c:v>
                  </c:pt>
                </c:lvl>
              </c:multiLvlStrCache>
            </c:multiLvlStrRef>
          </c:cat>
          <c:val>
            <c:numRef>
              <c:f>Лист1!$T$22:$AB$22</c:f>
              <c:numCache>
                <c:formatCode>0.00</c:formatCode>
                <c:ptCount val="9"/>
                <c:pt idx="0">
                  <c:v>8.3333333333333339</c:v>
                </c:pt>
                <c:pt idx="1">
                  <c:v>16.666666666666668</c:v>
                </c:pt>
                <c:pt idx="2">
                  <c:v>8.3333333333333339</c:v>
                </c:pt>
                <c:pt idx="3">
                  <c:v>0</c:v>
                </c:pt>
                <c:pt idx="4" formatCode="General">
                  <c:v>0</c:v>
                </c:pt>
                <c:pt idx="5">
                  <c:v>12.5</c:v>
                </c:pt>
                <c:pt idx="6">
                  <c:v>20.833333333333332</c:v>
                </c:pt>
                <c:pt idx="7">
                  <c:v>12.5</c:v>
                </c:pt>
                <c:pt idx="8">
                  <c:v>8.3333333333333339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6B-4D01-942C-09B7080CB1B9}"/>
            </c:ext>
          </c:extLst>
        </c:ser>
        <c:ser>
          <c:idx val="2"/>
          <c:order val="2"/>
          <c:tx>
            <c:strRef>
              <c:f>Лист1!$S$23</c:f>
              <c:strCache>
                <c:ptCount val="1"/>
                <c:pt idx="0">
                  <c:v>Ставлення до дітей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D6B-4D01-942C-09B7080CB1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Лист1!$T$19:$AB$20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 до</c:v>
                  </c:pt>
                  <c:pt idx="5">
                    <c:v>експеримент після</c:v>
                  </c:pt>
                </c:lvl>
              </c:multiLvlStrCache>
            </c:multiLvlStrRef>
          </c:cat>
          <c:val>
            <c:numRef>
              <c:f>Лист1!$T$23:$AB$23</c:f>
              <c:numCache>
                <c:formatCode>0.00</c:formatCode>
                <c:ptCount val="9"/>
                <c:pt idx="0">
                  <c:v>8.3333333333333339</c:v>
                </c:pt>
                <c:pt idx="1">
                  <c:v>8.3333333333333339</c:v>
                </c:pt>
                <c:pt idx="2">
                  <c:v>25</c:v>
                </c:pt>
                <c:pt idx="3">
                  <c:v>16.666666666666668</c:v>
                </c:pt>
                <c:pt idx="4" formatCode="General">
                  <c:v>0</c:v>
                </c:pt>
                <c:pt idx="5">
                  <c:v>16.666666666666668</c:v>
                </c:pt>
                <c:pt idx="6">
                  <c:v>16.666666666666668</c:v>
                </c:pt>
                <c:pt idx="7">
                  <c:v>37.5</c:v>
                </c:pt>
                <c:pt idx="8">
                  <c:v>20.833333333333332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6B-4D01-942C-09B7080CB1B9}"/>
            </c:ext>
          </c:extLst>
        </c:ser>
        <c:ser>
          <c:idx val="3"/>
          <c:order val="3"/>
          <c:tx>
            <c:strRef>
              <c:f>Лист1!$S$24</c:f>
              <c:strCache>
                <c:ptCount val="1"/>
                <c:pt idx="0">
                  <c:v>Ставлення до автономності або залежності подружжя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D6B-4D01-942C-09B7080CB1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Лист1!$T$19:$AB$20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 до</c:v>
                  </c:pt>
                  <c:pt idx="5">
                    <c:v>експеримент після</c:v>
                  </c:pt>
                </c:lvl>
              </c:multiLvlStrCache>
            </c:multiLvlStrRef>
          </c:cat>
          <c:val>
            <c:numRef>
              <c:f>Лист1!$T$24:$AB$24</c:f>
              <c:numCache>
                <c:formatCode>0.00</c:formatCode>
                <c:ptCount val="9"/>
                <c:pt idx="0">
                  <c:v>8.3333333333333339</c:v>
                </c:pt>
                <c:pt idx="1">
                  <c:v>8.3333333333333339</c:v>
                </c:pt>
                <c:pt idx="2">
                  <c:v>16.666666666666668</c:v>
                </c:pt>
                <c:pt idx="3">
                  <c:v>16.666666666666668</c:v>
                </c:pt>
                <c:pt idx="4" formatCode="General">
                  <c:v>0</c:v>
                </c:pt>
                <c:pt idx="5">
                  <c:v>20.833333333333332</c:v>
                </c:pt>
                <c:pt idx="6">
                  <c:v>20.833333333333332</c:v>
                </c:pt>
                <c:pt idx="7">
                  <c:v>29.166666666666668</c:v>
                </c:pt>
                <c:pt idx="8">
                  <c:v>31.25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D6B-4D01-942C-09B7080CB1B9}"/>
            </c:ext>
          </c:extLst>
        </c:ser>
        <c:ser>
          <c:idx val="4"/>
          <c:order val="4"/>
          <c:tx>
            <c:strRef>
              <c:f>Лист1!$S$25</c:f>
              <c:strCache>
                <c:ptCount val="1"/>
                <c:pt idx="0">
                  <c:v>Ставлення до любові романтичного типу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Лист1!$T$19:$AB$20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 до</c:v>
                  </c:pt>
                  <c:pt idx="5">
                    <c:v>експеримент після</c:v>
                  </c:pt>
                </c:lvl>
              </c:multiLvlStrCache>
            </c:multiLvlStrRef>
          </c:cat>
          <c:val>
            <c:numRef>
              <c:f>Лист1!$T$25:$AB$25</c:f>
              <c:numCache>
                <c:formatCode>0.00</c:formatCode>
                <c:ptCount val="9"/>
                <c:pt idx="0">
                  <c:v>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 formatCode="General">
                  <c:v>0</c:v>
                </c:pt>
                <c:pt idx="5">
                  <c:v>20.833333333333332</c:v>
                </c:pt>
                <c:pt idx="6">
                  <c:v>25</c:v>
                </c:pt>
                <c:pt idx="7">
                  <c:v>16.666666666666668</c:v>
                </c:pt>
                <c:pt idx="8">
                  <c:v>16.666666666666668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D6B-4D01-942C-09B7080CB1B9}"/>
            </c:ext>
          </c:extLst>
        </c:ser>
        <c:ser>
          <c:idx val="5"/>
          <c:order val="5"/>
          <c:tx>
            <c:strRef>
              <c:f>Лист1!$S$26</c:f>
              <c:strCache>
                <c:ptCount val="1"/>
                <c:pt idx="0">
                  <c:v>Ставлення до грошей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Лист1!$T$19:$AB$20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 до</c:v>
                  </c:pt>
                  <c:pt idx="5">
                    <c:v>експеримент після</c:v>
                  </c:pt>
                </c:lvl>
              </c:multiLvlStrCache>
            </c:multiLvlStrRef>
          </c:cat>
          <c:val>
            <c:numRef>
              <c:f>Лист1!$T$26:$AB$26</c:f>
              <c:numCache>
                <c:formatCode>0.00</c:formatCode>
                <c:ptCount val="9"/>
                <c:pt idx="0">
                  <c:v>8.3333333333333339</c:v>
                </c:pt>
                <c:pt idx="1">
                  <c:v>8.3333333333333339</c:v>
                </c:pt>
                <c:pt idx="2">
                  <c:v>0</c:v>
                </c:pt>
                <c:pt idx="3">
                  <c:v>16.666666666666668</c:v>
                </c:pt>
                <c:pt idx="4" formatCode="General">
                  <c:v>0</c:v>
                </c:pt>
                <c:pt idx="5">
                  <c:v>12.5</c:v>
                </c:pt>
                <c:pt idx="6">
                  <c:v>8.3333333333333339</c:v>
                </c:pt>
                <c:pt idx="7">
                  <c:v>12.5</c:v>
                </c:pt>
                <c:pt idx="8">
                  <c:v>16.666666666666668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D6B-4D01-942C-09B7080CB1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528359567"/>
        <c:axId val="2115098575"/>
      </c:barChart>
      <c:catAx>
        <c:axId val="15283595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115098575"/>
        <c:crosses val="autoZero"/>
        <c:auto val="1"/>
        <c:lblAlgn val="ctr"/>
        <c:lblOffset val="100"/>
        <c:noMultiLvlLbl val="0"/>
      </c:catAx>
      <c:valAx>
        <c:axId val="2115098575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1528359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88291174196399E-2"/>
          <c:y val="5.0925925925925923E-2"/>
          <c:w val="0.702014123303625"/>
          <c:h val="0.691141732283464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Лист2!$F$3</c:f>
              <c:strCache>
                <c:ptCount val="1"/>
                <c:pt idx="0">
                  <c:v>Джерело труднощів у подружньому житті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Лист2!$G$1:$O$2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контрольна група до експерименту</c:v>
                  </c:pt>
                  <c:pt idx="5">
                    <c:v>контрольна група після експерименту</c:v>
                  </c:pt>
                </c:lvl>
              </c:multiLvlStrCache>
            </c:multiLvlStrRef>
          </c:cat>
          <c:val>
            <c:numRef>
              <c:f>Лист2!$G$3:$O$3</c:f>
              <c:numCache>
                <c:formatCode>0.00</c:formatCode>
                <c:ptCount val="9"/>
                <c:pt idx="0">
                  <c:v>32.994999999999997</c:v>
                </c:pt>
                <c:pt idx="1">
                  <c:v>33.015000000000001</c:v>
                </c:pt>
                <c:pt idx="2">
                  <c:v>16.559999999999999</c:v>
                </c:pt>
                <c:pt idx="3">
                  <c:v>16.39</c:v>
                </c:pt>
                <c:pt idx="4" formatCode="General">
                  <c:v>0</c:v>
                </c:pt>
                <c:pt idx="5">
                  <c:v>29.995454545454542</c:v>
                </c:pt>
                <c:pt idx="6">
                  <c:v>27.512500000000003</c:v>
                </c:pt>
                <c:pt idx="7">
                  <c:v>13.799999999999999</c:v>
                </c:pt>
                <c:pt idx="8">
                  <c:v>13.545454545454547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59-4FE5-8443-4F5C75890682}"/>
            </c:ext>
          </c:extLst>
        </c:ser>
        <c:ser>
          <c:idx val="1"/>
          <c:order val="1"/>
          <c:tx>
            <c:strRef>
              <c:f>Лист2!$F$4</c:f>
              <c:strCache>
                <c:ptCount val="1"/>
                <c:pt idx="0">
                  <c:v>Джерела труднощів у взаєминах з родичами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Лист2!$G$1:$O$2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контрольна група до експерименту</c:v>
                  </c:pt>
                  <c:pt idx="5">
                    <c:v>контрольна група після експерименту</c:v>
                  </c:pt>
                </c:lvl>
              </c:multiLvlStrCache>
            </c:multiLvlStrRef>
          </c:cat>
          <c:val>
            <c:numRef>
              <c:f>Лист2!$G$4:$O$4</c:f>
              <c:numCache>
                <c:formatCode>0.00</c:formatCode>
                <c:ptCount val="9"/>
                <c:pt idx="0">
                  <c:v>22.827272727272724</c:v>
                </c:pt>
                <c:pt idx="1">
                  <c:v>15.063636363636363</c:v>
                </c:pt>
                <c:pt idx="2">
                  <c:v>45.454545454545453</c:v>
                </c:pt>
                <c:pt idx="3">
                  <c:v>15.099999999999998</c:v>
                </c:pt>
                <c:pt idx="4" formatCode="General">
                  <c:v>0</c:v>
                </c:pt>
                <c:pt idx="5">
                  <c:v>20.381493506493502</c:v>
                </c:pt>
                <c:pt idx="6">
                  <c:v>13.694214876033056</c:v>
                </c:pt>
                <c:pt idx="7">
                  <c:v>41.322314049586772</c:v>
                </c:pt>
                <c:pt idx="8">
                  <c:v>13.727272727272725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59-4FE5-8443-4F5C75890682}"/>
            </c:ext>
          </c:extLst>
        </c:ser>
        <c:ser>
          <c:idx val="2"/>
          <c:order val="2"/>
          <c:tx>
            <c:strRef>
              <c:f>Лист2!$F$5</c:f>
              <c:strCache>
                <c:ptCount val="1"/>
                <c:pt idx="0">
                  <c:v>Джерело труднощів у професійній сфері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Лист2!$G$1:$O$2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контрольна група до експерименту</c:v>
                  </c:pt>
                  <c:pt idx="5">
                    <c:v>контрольна група після експерименту</c:v>
                  </c:pt>
                </c:lvl>
              </c:multiLvlStrCache>
            </c:multiLvlStrRef>
          </c:cat>
          <c:val>
            <c:numRef>
              <c:f>Лист2!$G$5:$O$5</c:f>
              <c:numCache>
                <c:formatCode>0.00</c:formatCode>
                <c:ptCount val="9"/>
                <c:pt idx="0">
                  <c:v>8.66</c:v>
                </c:pt>
                <c:pt idx="1">
                  <c:v>8.4350000000000005</c:v>
                </c:pt>
                <c:pt idx="2">
                  <c:v>8.5549999999999997</c:v>
                </c:pt>
                <c:pt idx="3">
                  <c:v>0</c:v>
                </c:pt>
                <c:pt idx="4" formatCode="General">
                  <c:v>0</c:v>
                </c:pt>
                <c:pt idx="5">
                  <c:v>8.5742574257425748</c:v>
                </c:pt>
                <c:pt idx="6">
                  <c:v>7.53125</c:v>
                </c:pt>
                <c:pt idx="7">
                  <c:v>7.5707964601769913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59-4FE5-8443-4F5C75890682}"/>
            </c:ext>
          </c:extLst>
        </c:ser>
        <c:ser>
          <c:idx val="3"/>
          <c:order val="3"/>
          <c:tx>
            <c:strRef>
              <c:f>Лист2!$F$6</c:f>
              <c:strCache>
                <c:ptCount val="1"/>
                <c:pt idx="0">
                  <c:v>Джерела труднощів у соціальній сфері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Лист2!$G$1:$O$2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контрольна група до експерименту</c:v>
                  </c:pt>
                  <c:pt idx="5">
                    <c:v>контрольна група після експерименту</c:v>
                  </c:pt>
                </c:lvl>
              </c:multiLvlStrCache>
            </c:multiLvlStrRef>
          </c:cat>
          <c:val>
            <c:numRef>
              <c:f>Лист2!$G$6:$O$6</c:f>
              <c:numCache>
                <c:formatCode>0.00</c:formatCode>
                <c:ptCount val="9"/>
                <c:pt idx="0">
                  <c:v>25.114999999999998</c:v>
                </c:pt>
                <c:pt idx="1">
                  <c:v>0</c:v>
                </c:pt>
                <c:pt idx="2">
                  <c:v>41.445</c:v>
                </c:pt>
                <c:pt idx="3">
                  <c:v>16.61</c:v>
                </c:pt>
                <c:pt idx="4" formatCode="General">
                  <c:v>0</c:v>
                </c:pt>
                <c:pt idx="5">
                  <c:v>24.622549019607842</c:v>
                </c:pt>
                <c:pt idx="6">
                  <c:v>0</c:v>
                </c:pt>
                <c:pt idx="7">
                  <c:v>37.337837837837832</c:v>
                </c:pt>
                <c:pt idx="8">
                  <c:v>14.963963963963963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59-4FE5-8443-4F5C758906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123729775"/>
        <c:axId val="2123978527"/>
      </c:barChart>
      <c:catAx>
        <c:axId val="2123729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123978527"/>
        <c:crosses val="autoZero"/>
        <c:auto val="1"/>
        <c:lblAlgn val="ctr"/>
        <c:lblOffset val="100"/>
        <c:noMultiLvlLbl val="0"/>
      </c:catAx>
      <c:valAx>
        <c:axId val="2123978527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21237297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410624746136265"/>
          <c:y val="0.24305336832895888"/>
          <c:w val="0.26263847804399459"/>
          <c:h val="0.513893263342082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261138067931187E-2"/>
          <c:y val="5.0925925925925923E-2"/>
          <c:w val="0.73503902274677069"/>
          <c:h val="0.645933216681248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Лист2!$F$9</c:f>
              <c:strCache>
                <c:ptCount val="1"/>
                <c:pt idx="0">
                  <c:v>Джерело труднощів у подружньому житті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Лист2!$G$7:$O$8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експериментальна група до експерименту</c:v>
                  </c:pt>
                  <c:pt idx="5">
                    <c:v>експериментальна група після експерименту</c:v>
                  </c:pt>
                </c:lvl>
              </c:multiLvlStrCache>
            </c:multiLvlStrRef>
          </c:cat>
          <c:val>
            <c:numRef>
              <c:f>Лист2!$G$9:$O$9</c:f>
              <c:numCache>
                <c:formatCode>0.00</c:formatCode>
                <c:ptCount val="9"/>
                <c:pt idx="0">
                  <c:v>29.995454545454542</c:v>
                </c:pt>
                <c:pt idx="1">
                  <c:v>27.512500000000003</c:v>
                </c:pt>
                <c:pt idx="2">
                  <c:v>16.559999999999999</c:v>
                </c:pt>
                <c:pt idx="3">
                  <c:v>13.658333333333335</c:v>
                </c:pt>
                <c:pt idx="4" formatCode="General">
                  <c:v>0</c:v>
                </c:pt>
                <c:pt idx="5">
                  <c:v>23.07342657342657</c:v>
                </c:pt>
                <c:pt idx="6">
                  <c:v>22.367886178861792</c:v>
                </c:pt>
                <c:pt idx="7">
                  <c:v>12.266666666666666</c:v>
                </c:pt>
                <c:pt idx="8">
                  <c:v>9.9695863746958651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B5-4685-BF61-139FF7758D32}"/>
            </c:ext>
          </c:extLst>
        </c:ser>
        <c:ser>
          <c:idx val="1"/>
          <c:order val="1"/>
          <c:tx>
            <c:strRef>
              <c:f>Лист2!$F$10</c:f>
              <c:strCache>
                <c:ptCount val="1"/>
                <c:pt idx="0">
                  <c:v>Джерела труднощів у взаєминах з родичами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Лист2!$G$7:$O$8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експериментальна група до експерименту</c:v>
                  </c:pt>
                  <c:pt idx="5">
                    <c:v>експериментальна група після експерименту</c:v>
                  </c:pt>
                </c:lvl>
              </c:multiLvlStrCache>
            </c:multiLvlStrRef>
          </c:cat>
          <c:val>
            <c:numRef>
              <c:f>Лист2!$G$10:$O$10</c:f>
              <c:numCache>
                <c:formatCode>0.00</c:formatCode>
                <c:ptCount val="9"/>
                <c:pt idx="0">
                  <c:v>25.36363636363636</c:v>
                </c:pt>
                <c:pt idx="1">
                  <c:v>18.829545454545453</c:v>
                </c:pt>
                <c:pt idx="2">
                  <c:v>41.322314049586772</c:v>
                </c:pt>
                <c:pt idx="3">
                  <c:v>13.727272727272725</c:v>
                </c:pt>
                <c:pt idx="4" formatCode="General">
                  <c:v>0</c:v>
                </c:pt>
                <c:pt idx="5">
                  <c:v>17.736808645899554</c:v>
                </c:pt>
                <c:pt idx="6">
                  <c:v>14.157552973342446</c:v>
                </c:pt>
                <c:pt idx="7">
                  <c:v>33.595377276086808</c:v>
                </c:pt>
                <c:pt idx="8">
                  <c:v>10.32125768967874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1B5-4685-BF61-139FF7758D32}"/>
            </c:ext>
          </c:extLst>
        </c:ser>
        <c:ser>
          <c:idx val="2"/>
          <c:order val="2"/>
          <c:tx>
            <c:strRef>
              <c:f>Лист2!$F$11</c:f>
              <c:strCache>
                <c:ptCount val="1"/>
                <c:pt idx="0">
                  <c:v>Джерело труднощів у професійній сфері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Лист2!$G$7:$O$8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експериментальна група до експерименту</c:v>
                  </c:pt>
                  <c:pt idx="5">
                    <c:v>експериментальна група після експерименту</c:v>
                  </c:pt>
                </c:lvl>
              </c:multiLvlStrCache>
            </c:multiLvlStrRef>
          </c:cat>
          <c:val>
            <c:numRef>
              <c:f>Лист2!$G$11:$O$11</c:f>
              <c:numCache>
                <c:formatCode>0.00</c:formatCode>
                <c:ptCount val="9"/>
                <c:pt idx="0">
                  <c:v>7.8727272727272721</c:v>
                </c:pt>
                <c:pt idx="1">
                  <c:v>10.543749999999999</c:v>
                </c:pt>
                <c:pt idx="2">
                  <c:v>10.69375</c:v>
                </c:pt>
                <c:pt idx="3">
                  <c:v>0</c:v>
                </c:pt>
                <c:pt idx="4" formatCode="General">
                  <c:v>0</c:v>
                </c:pt>
                <c:pt idx="5">
                  <c:v>6.9670152855993566</c:v>
                </c:pt>
                <c:pt idx="6">
                  <c:v>8.5721544715447155</c:v>
                </c:pt>
                <c:pt idx="7">
                  <c:v>8.2259615384615383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1B5-4685-BF61-139FF7758D32}"/>
            </c:ext>
          </c:extLst>
        </c:ser>
        <c:ser>
          <c:idx val="3"/>
          <c:order val="3"/>
          <c:tx>
            <c:strRef>
              <c:f>Лист2!$F$12</c:f>
              <c:strCache>
                <c:ptCount val="1"/>
                <c:pt idx="0">
                  <c:v>Джерела труднощів у соціальній сфері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Лист2!$G$7:$O$8</c:f>
              <c:multiLvlStrCache>
                <c:ptCount val="9"/>
                <c:lvl>
                  <c:pt idx="0">
                    <c:v>група А</c:v>
                  </c:pt>
                  <c:pt idx="1">
                    <c:v>група Б</c:v>
                  </c:pt>
                  <c:pt idx="2">
                    <c:v>група В</c:v>
                  </c:pt>
                  <c:pt idx="3">
                    <c:v>група Г</c:v>
                  </c:pt>
                  <c:pt idx="5">
                    <c:v>група А</c:v>
                  </c:pt>
                  <c:pt idx="6">
                    <c:v>група Б</c:v>
                  </c:pt>
                  <c:pt idx="7">
                    <c:v>група В</c:v>
                  </c:pt>
                  <c:pt idx="8">
                    <c:v>група Г</c:v>
                  </c:pt>
                </c:lvl>
                <c:lvl>
                  <c:pt idx="0">
                    <c:v>експериментальна група до експерименту</c:v>
                  </c:pt>
                  <c:pt idx="5">
                    <c:v>експериментальна група після експерименту</c:v>
                  </c:pt>
                </c:lvl>
              </c:multiLvlStrCache>
            </c:multiLvlStrRef>
          </c:cat>
          <c:val>
            <c:numRef>
              <c:f>Лист2!$G$12:$O$12</c:f>
              <c:numCache>
                <c:formatCode>0.00</c:formatCode>
                <c:ptCount val="9"/>
                <c:pt idx="0">
                  <c:v>22.831818181818178</c:v>
                </c:pt>
                <c:pt idx="1">
                  <c:v>0</c:v>
                </c:pt>
                <c:pt idx="2">
                  <c:v>41.445</c:v>
                </c:pt>
                <c:pt idx="3">
                  <c:v>15.099999999999998</c:v>
                </c:pt>
                <c:pt idx="4" formatCode="General">
                  <c:v>0</c:v>
                </c:pt>
                <c:pt idx="5">
                  <c:v>17.428868841082579</c:v>
                </c:pt>
                <c:pt idx="6">
                  <c:v>0</c:v>
                </c:pt>
                <c:pt idx="7">
                  <c:v>31.880769230769229</c:v>
                </c:pt>
                <c:pt idx="8">
                  <c:v>13.362831858407079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1B5-4685-BF61-139FF7758D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020078287"/>
        <c:axId val="186765344"/>
      </c:barChart>
      <c:catAx>
        <c:axId val="102007828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86765344"/>
        <c:crosses val="autoZero"/>
        <c:auto val="1"/>
        <c:lblAlgn val="ctr"/>
        <c:lblOffset val="100"/>
        <c:noMultiLvlLbl val="0"/>
      </c:catAx>
      <c:valAx>
        <c:axId val="186765344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10200782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930016081470186"/>
          <c:y val="0.24305336832895888"/>
          <c:w val="0.22746649114824471"/>
          <c:h val="0.513893263342082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9566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366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8028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2752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46080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0487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0814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969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29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052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36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28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676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554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43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883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0B298-B541-483E-8582-42E7A2FFEA43}" type="datetimeFigureOut">
              <a:rPr lang="uk-UA" smtClean="0"/>
              <a:t>10.07.2025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B8682DC-1384-4C1E-8901-1A78D3E1907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32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B6A8A71-72FB-4D38-80BC-EEE95E1418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6362" y="3676166"/>
            <a:ext cx="8915399" cy="2026544"/>
          </a:xfrm>
        </p:spPr>
        <p:txBody>
          <a:bodyPr>
            <a:normAutofit fontScale="40000" lnSpcReduction="20000"/>
          </a:bodyPr>
          <a:lstStyle/>
          <a:p>
            <a:pPr lvl="0" algn="r">
              <a:spcBef>
                <a:spcPts val="0"/>
              </a:spcBef>
              <a:defRPr/>
            </a:pPr>
            <a:r>
              <a:rPr lang="en-US" sz="5000" b="1" i="1" dirty="0" err="1"/>
              <a:t>Сорочинський</a:t>
            </a:r>
            <a:r>
              <a:rPr lang="en-US" sz="5000" b="1" i="1" dirty="0"/>
              <a:t> О. В</a:t>
            </a: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</a:t>
            </a:r>
            <a:r>
              <a:rPr lang="en-US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курсу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спеціальності 053 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«Психологія»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 керівник: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Пилявець Н.І.</a:t>
            </a:r>
          </a:p>
          <a:p>
            <a:pPr lvl="0" algn="r">
              <a:spcBef>
                <a:spcPts val="0"/>
              </a:spcBef>
              <a:defRPr/>
            </a:pPr>
            <a:r>
              <a:rPr lang="uk-UA" sz="5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філософії (з психології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D512DE-7332-53D9-0604-91A2EC329274}"/>
              </a:ext>
            </a:extLst>
          </p:cNvPr>
          <p:cNvSpPr txBox="1"/>
          <p:nvPr/>
        </p:nvSpPr>
        <p:spPr>
          <a:xfrm>
            <a:off x="3401961" y="768216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Психологічні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корекція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переживання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подружньої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зради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кризи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57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885ED-8F85-4740-BD6D-47FE5F1ED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Відсоткове співвідношення фізіологічних показників у чоловіків та жінок отриманих за допомогою поліграфа «Рубікон»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E7A4AC1E-7F7E-6CAF-8B10-197093AE212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8559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89788-4FE6-4B37-B886-FF9F6E307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 корекційної роботи, спрямованої на поліпшення взаємин у сім’ях, які переживають подружню зраду</a:t>
            </a:r>
            <a:br>
              <a:rPr lang="uk-UA" b="1" dirty="0"/>
            </a:b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6522BF2-46FE-4757-8D4A-772B17C6F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програми є відновлення довіри, розуміння та емоційної згоди між партнерами, які пережили подружню зраду. Програма спрямована на зміцнення взаємодії та покращення якості сімейних відносин.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36355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DC677F-09F2-4BDE-A484-E2737B089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5487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Етапи програми:</a:t>
            </a:r>
            <a:br>
              <a:rPr lang="uk-UA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DC40CA6-9862-4ABF-8768-C81952429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0612"/>
            <a:ext cx="10515600" cy="5316351"/>
          </a:xfrm>
        </p:spPr>
        <p:txBody>
          <a:bodyPr>
            <a:normAutofit fontScale="92500" lnSpcReduction="20000"/>
          </a:bodyPr>
          <a:lstStyle/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Встановлення контакту та орієнтування на роботу.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Аналіз ситуації та розуміння причин подружньої зради.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Усвідомлення почуттів та емоцій.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Позитивна переоцінка ситуації та визначення бажаного результату.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Розвиток комунікаційних навичок.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Побудова довіри та зміцнення зв'язку.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Пошук спільних цілей та інтересів.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Вивчення та вирішення конфліктних ситуацій.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Розвиток емпатії та взаєморозуміння.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Підсумок та планування подальших дій.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86353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A7432-2334-4E26-A2C9-6F297FD43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сімейних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установок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сімейних пар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методикою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виміру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сімейних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установок у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сімейні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парі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КГ до експерименту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5EDCFE9C-DB7C-931D-75FC-1A8081D0A14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505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F7D88-85CC-4D35-BC99-C70CE5E2F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08155"/>
            <a:ext cx="8911687" cy="1796845"/>
          </a:xfrm>
        </p:spPr>
        <p:txBody>
          <a:bodyPr>
            <a:noAutofit/>
          </a:bodyPr>
          <a:lstStyle/>
          <a:p>
            <a:pPr algn="just"/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сімейних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установок у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сімейних парах у ЕГ до та після експерименту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1478D339-AB76-C63A-A2D9-DFD1536DEC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277936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216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EB9F1-17FA-4BC7-BDE4-A8EA6CCFF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884" y="281840"/>
            <a:ext cx="10515600" cy="18222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задоволеності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сферах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КГ до та після експерименту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AD93656C-3B47-9016-A0AE-64E9F3CC665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7267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D7B36-C2AE-4C17-9025-EE11F20B0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 труднощів сімейних пар в ЕГ до та після експерименту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5EA4BC2F-D154-9E96-33E7-A5790065D3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584724"/>
              </p:ext>
            </p:extLst>
          </p:nvPr>
        </p:nvGraphicFramePr>
        <p:xfrm>
          <a:off x="838200" y="2043953"/>
          <a:ext cx="10515600" cy="4448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1696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A54397-3761-4A33-8442-97A8B3964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/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Практичне значення отриманих результатів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D7E7B87-973A-42E1-8F58-710359C96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755" y="2133600"/>
            <a:ext cx="10786857" cy="377762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uk-UA" b="1" dirty="0"/>
              <a:t>.</a:t>
            </a:r>
            <a:r>
              <a:rPr lang="uk-UA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</a:t>
            </a:r>
            <a:r>
              <a:rPr lang="uk-UA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психологічної допомоги сім’ї мають важливе значення для практики в складових сімейної взаємодії (подружня сумісність, рольові очікування, узгодженість сімейних цінностей, рольова адекватність подружжя), їх зв’язок із показниками сімейного благополуччя. Матеріали представлені в роботі можуть бути використані студентами, що навчаються за напрямком підготовки «психологія», психологами, викладачами, у якості методичних вказівок психологами-практиками та ін. </a:t>
            </a:r>
            <a:endParaRPr lang="uk-UA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Матеріали та результати дослідження можуть також бути використані при читанні у ВНЗ навчальних дисциплін «Психологія сім'ї», «Корекція сімейних стосунків». Практичними психологами та соціальними педагогами при роботі з сім'ями, які переживають подружню зраду.</a:t>
            </a:r>
            <a:endParaRPr lang="uk-UA" sz="35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96644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F2684-BCAB-4987-968E-230744CFF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81369"/>
          </a:xfrm>
        </p:spPr>
        <p:txBody>
          <a:bodyPr>
            <a:normAutofit/>
          </a:bodyPr>
          <a:lstStyle/>
          <a:p>
            <a:pPr algn="ctr"/>
            <a:b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br>
              <a:rPr lang="uk-UA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6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E2D01E7-E2EA-4043-9B75-0078480C6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0306"/>
            <a:ext cx="10515600" cy="5746657"/>
          </a:xfrm>
        </p:spPr>
        <p:txBody>
          <a:bodyPr>
            <a:normAutofit fontScale="92500"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дослідження: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подружня зрада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психологічні особливості та корекція переживання подружньої зради у період сімейної кризи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дослідження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полягає у теоретичному дослідженні та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обгрунтуванні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особливості проведення психологічної корекції переживання подружньої зради.</a:t>
            </a:r>
          </a:p>
          <a:p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Гіпотеза дослідження: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психологічні особливості проживання сімейної кризи, емоційний стан мають пряме відношення та вплив на психологічні особливості та корекцію переживання подружньої зради .</a:t>
            </a:r>
          </a:p>
          <a:p>
            <a:endParaRPr lang="uk-UA" b="1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95487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8B27EA-03F8-4F4F-939F-93EB31322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4"/>
          </a:xfrm>
        </p:spPr>
        <p:txBody>
          <a:bodyPr/>
          <a:lstStyle/>
          <a:p>
            <a:pPr marL="0" indent="0">
              <a:buNone/>
            </a:pPr>
            <a:r>
              <a:rPr lang="uk-UA" sz="3200" b="1" dirty="0"/>
              <a:t>Завдання дослідження:</a:t>
            </a:r>
            <a:endParaRPr lang="uk-UA" sz="3200" dirty="0"/>
          </a:p>
          <a:p>
            <a:pPr lvl="0"/>
            <a:r>
              <a:rPr lang="uk-UA" sz="3200" dirty="0"/>
              <a:t>На основі теоретичного аналізу літератури, присвяченій проблемам сімейних криз, дослідити психологію переживання подружньої зради.</a:t>
            </a:r>
          </a:p>
          <a:p>
            <a:pPr lvl="0"/>
            <a:r>
              <a:rPr lang="uk-UA" sz="3200" dirty="0"/>
              <a:t>Дібрати </a:t>
            </a:r>
            <a:r>
              <a:rPr lang="uk-UA" sz="3200" dirty="0" err="1"/>
              <a:t>психодіагностичний</a:t>
            </a:r>
            <a:r>
              <a:rPr lang="uk-UA" sz="3200" dirty="0"/>
              <a:t> інструментарій та емпірично дослідити психологічні особливості переживання подружньої зради у період кризи.</a:t>
            </a:r>
          </a:p>
          <a:p>
            <a:pPr lvl="0"/>
            <a:r>
              <a:rPr lang="uk-UA" sz="3200" dirty="0"/>
              <a:t>Розробити та апробувати програму корекційної роботи, спрямованої на поліпшення взаємин у сім’ях, які переживають подружню зраду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11776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99D870F-7C54-43C6-BE8B-BBD8D181D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506"/>
            <a:ext cx="10515600" cy="6051457"/>
          </a:xfrm>
        </p:spPr>
        <p:txBody>
          <a:bodyPr/>
          <a:lstStyle/>
          <a:p>
            <a:pPr marL="0" indent="0">
              <a:buNone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дослідження. </a:t>
            </a:r>
          </a:p>
          <a:p>
            <a:pPr marL="0" indent="0">
              <a:buNone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досліджені використано комплекс  методів: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 методи: аналіз, синтез, узагальнення психологічної та психолого-педагогічної літератури; 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Емпіричні: тестування, анкетування, психофізіологічна апаратура;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математичної обробки даних: описова статистика; лінійний коефіцієнт кореляції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Пірсона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t-критерій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Стьдента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36631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1E98D1-13B0-4F6B-8EBE-C442B62A3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Методичний інструментарій</a:t>
            </a:r>
            <a:r>
              <a:rPr lang="uk-UA" dirty="0"/>
              <a:t>:</a:t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2778C60-B1D4-487A-A7F2-59FC99EB7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та аналіз виміру сімейних установок у сімейні парі (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Ю.Е.Альошина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Опитувальник та вивчення ступеня задоволеності власним функціонуванням у різних сферах (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І.Колер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еннеаграма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особистості за </a:t>
            </a:r>
            <a:r>
              <a:rPr lang="uk-UA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Г.Гурджієвим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П. Успенським.</a:t>
            </a:r>
          </a:p>
          <a:p>
            <a:pPr lvl="0"/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Поліграф «Рубікон».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47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821FF58-D81B-46F0-850A-0F4848E89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7835" y="484094"/>
            <a:ext cx="10446777" cy="5427128"/>
          </a:xfrm>
        </p:spPr>
        <p:txBody>
          <a:bodyPr>
            <a:normAutofit/>
          </a:bodyPr>
          <a:lstStyle/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Шлюб - це соціально-юридичний зв'язок між двома особами, що включає значну переорієнтацію їхніх цінностей під час переходу від однієї стадії розвитку до іншої у молодій сім'ї</a:t>
            </a:r>
          </a:p>
        </p:txBody>
      </p:sp>
    </p:spTree>
    <p:extLst>
      <p:ext uri="{BB962C8B-B14F-4D97-AF65-F5344CB8AC3E}">
        <p14:creationId xmlns:p14="http://schemas.microsoft.com/office/powerpoint/2010/main" val="2721746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C9FD3-D9A0-4EF9-A9D2-94539350A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досліджень сімейних установок у респондентів з різним стажем сімейного життя разом за опитувальником «Вимірювання установок у сімейній парі» 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55F54128-BDDD-34C0-5E21-3C4A551880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935643"/>
              </p:ext>
            </p:extLst>
          </p:nvPr>
        </p:nvGraphicFramePr>
        <p:xfrm>
          <a:off x="1140542" y="2448232"/>
          <a:ext cx="9792929" cy="3463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3065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E6F55-06BE-46A2-B9E3-86DAA9257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0310" y="624110"/>
            <a:ext cx="9764302" cy="82123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задоволеності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сферах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опитувальником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І.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Колера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F402CD60-9FD0-60D5-357B-7D54B7FD0C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019378"/>
              </p:ext>
            </p:extLst>
          </p:nvPr>
        </p:nvGraphicFramePr>
        <p:xfrm>
          <a:off x="2589213" y="2979174"/>
          <a:ext cx="8915400" cy="2932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4042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1AD80-D818-4314-B082-1074070E5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89" y="533194"/>
            <a:ext cx="8990347" cy="165939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дослідження психологічного типу чоловіків за 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еннеаграмою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особистості (</a:t>
            </a:r>
            <a:r>
              <a:rPr lang="uk-UA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Г.Гурджієв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П. Успенський</a:t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BBB98AF7-833C-78A3-9643-4C0E5A1882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626145"/>
              </p:ext>
            </p:extLst>
          </p:nvPr>
        </p:nvGraphicFramePr>
        <p:xfrm>
          <a:off x="2687536" y="2546555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4450532"/>
      </p:ext>
    </p:extLst>
  </p:cSld>
  <p:clrMapOvr>
    <a:masterClrMapping/>
  </p:clrMapOvr>
</p:sld>
</file>

<file path=ppt/theme/theme1.xml><?xml version="1.0" encoding="utf-8"?>
<a:theme xmlns:a="http://schemas.openxmlformats.org/drawingml/2006/main" name="Віхоть">
  <a:themeElements>
    <a:clrScheme name="Віхоть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Віхоть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іхоть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187</TotalTime>
  <Words>651</Words>
  <Application>Microsoft Office PowerPoint</Application>
  <PresentationFormat>Широкий екран</PresentationFormat>
  <Paragraphs>54</Paragraphs>
  <Slides>18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Віхоть</vt:lpstr>
      <vt:lpstr>Презентація PowerPoint</vt:lpstr>
      <vt:lpstr>Презентація PowerPoint</vt:lpstr>
      <vt:lpstr>Презентація PowerPoint</vt:lpstr>
      <vt:lpstr>Презентація PowerPoint</vt:lpstr>
      <vt:lpstr>Методичний інструментарій: </vt:lpstr>
      <vt:lpstr>Презентація PowerPoint</vt:lpstr>
      <vt:lpstr>Результати досліджень сімейних установок у респондентів з різним стажем сімейного життя разом за опитувальником «Вимірювання установок у сімейній парі»  </vt:lpstr>
      <vt:lpstr>Результати дослідження ступеня задоволеності власним функціонуванням у різних сферах зак опитувальником І. Колера </vt:lpstr>
      <vt:lpstr>Результати дослідження психологічного типу чоловіків за еннеаграмою особистості (Г.Гурджієв та П. Успенський </vt:lpstr>
      <vt:lpstr>Відсоткове співвідношення фізіологічних показників у чоловіків та жінок отриманих за допомогою поліграфа «Рубікон» </vt:lpstr>
      <vt:lpstr>Програма корекційної роботи, спрямованої на поліпшення взаємин у сім’ях, які переживають подружню зраду </vt:lpstr>
      <vt:lpstr>Етапи програми: </vt:lpstr>
      <vt:lpstr>Результати дослідження сімейних установок сімейних пар за методикою аналізу виміру сімейних установок у сімейні парі у КГ до експерименту </vt:lpstr>
      <vt:lpstr>Результати дослідження сімейних установок у сімейних парах у ЕГ до та після експерименту</vt:lpstr>
      <vt:lpstr>Результати дослідження ступеня задоволеності власним функціонуванням у різних сферах у КГ до та після експерименту </vt:lpstr>
      <vt:lpstr>Результати дослідження труднощів сімейних пар в ЕГ до та після експерименту</vt:lpstr>
      <vt:lpstr>Практичне значення отриманих результатів</vt:lpstr>
      <vt:lpstr>  ДЯКУЮ ЗА УВАГУ!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Психологічні особливості та корекція переживання подружньої зради у період кризи </dc:title>
  <dc:creator>User</dc:creator>
  <cp:lastModifiedBy>User</cp:lastModifiedBy>
  <cp:revision>5</cp:revision>
  <dcterms:created xsi:type="dcterms:W3CDTF">2024-11-30T04:20:10Z</dcterms:created>
  <dcterms:modified xsi:type="dcterms:W3CDTF">2025-07-10T09:27:31Z</dcterms:modified>
</cp:coreProperties>
</file>