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7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8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9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10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1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2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3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3" r:id="rId1"/>
  </p:sldMasterIdLst>
  <p:sldIdLst>
    <p:sldId id="256" r:id="rId2"/>
    <p:sldId id="257" r:id="rId3"/>
    <p:sldId id="258" r:id="rId4"/>
    <p:sldId id="259" r:id="rId5"/>
    <p:sldId id="260" r:id="rId6"/>
    <p:sldId id="274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5" r:id="rId18"/>
    <p:sldId id="271" r:id="rId19"/>
    <p:sldId id="272" r:id="rId20"/>
    <p:sldId id="276" r:id="rId21"/>
    <p:sldId id="277" r:id="rId22"/>
    <p:sldId id="273" r:id="rId23"/>
    <p:sldId id="279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9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4110733655790525"/>
          <c:y val="3.8744014916886928E-2"/>
          <c:w val="0.83359842782414961"/>
          <c:h val="0.4478391282291644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Низький рівень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invertIfNegative val="0"/>
          <c:dLbls>
            <c:delete val="1"/>
          </c:dLbls>
          <c:cat>
            <c:strRef>
              <c:f>Лист1!$A$2:$A$8</c:f>
              <c:strCache>
                <c:ptCount val="7"/>
                <c:pt idx="0">
                  <c:v>Інтимно-сексуальна</c:v>
                </c:pt>
                <c:pt idx="1">
                  <c:v>Особистісної ідентифікації</c:v>
                </c:pt>
                <c:pt idx="2">
                  <c:v>Господарсько-побутова</c:v>
                </c:pt>
                <c:pt idx="3">
                  <c:v>Батьківсько-виховна</c:v>
                </c:pt>
                <c:pt idx="4">
                  <c:v>Соціальної активності</c:v>
                </c:pt>
                <c:pt idx="5">
                  <c:v>Емоційно-терапевтична</c:v>
                </c:pt>
                <c:pt idx="6">
                  <c:v>Зовнішньої привабливості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5</c:v>
                </c:pt>
                <c:pt idx="1">
                  <c:v>0</c:v>
                </c:pt>
                <c:pt idx="2">
                  <c:v>10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995-4F10-ADF8-1E0C774C7C7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Середній рівень</c:v>
                </c:pt>
              </c:strCache>
            </c:strRef>
          </c:tx>
          <c:spPr>
            <a:solidFill>
              <a:srgbClr val="CE6633"/>
            </a:solidFill>
          </c:spPr>
          <c:invertIfNegative val="0"/>
          <c:dLbls>
            <c:delete val="1"/>
          </c:dLbls>
          <c:cat>
            <c:strRef>
              <c:f>Лист1!$A$2:$A$8</c:f>
              <c:strCache>
                <c:ptCount val="7"/>
                <c:pt idx="0">
                  <c:v>Інтимно-сексуальна</c:v>
                </c:pt>
                <c:pt idx="1">
                  <c:v>Особистісної ідентифікації</c:v>
                </c:pt>
                <c:pt idx="2">
                  <c:v>Господарсько-побутова</c:v>
                </c:pt>
                <c:pt idx="3">
                  <c:v>Батьківсько-виховна</c:v>
                </c:pt>
                <c:pt idx="4">
                  <c:v>Соціальної активності</c:v>
                </c:pt>
                <c:pt idx="5">
                  <c:v>Емоційно-терапевтична</c:v>
                </c:pt>
                <c:pt idx="6">
                  <c:v>Зовнішньої привабливості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55</c:v>
                </c:pt>
                <c:pt idx="1">
                  <c:v>75</c:v>
                </c:pt>
                <c:pt idx="2">
                  <c:v>65</c:v>
                </c:pt>
                <c:pt idx="3">
                  <c:v>75</c:v>
                </c:pt>
                <c:pt idx="4">
                  <c:v>80</c:v>
                </c:pt>
                <c:pt idx="5">
                  <c:v>75</c:v>
                </c:pt>
                <c:pt idx="6">
                  <c:v>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995-4F10-ADF8-1E0C774C7C70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Високий рівень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rgbClr val="92D050"/>
              </a:solidFill>
            </a:ln>
          </c:spPr>
          <c:invertIfNegative val="0"/>
          <c:dLbls>
            <c:delete val="1"/>
          </c:dLbls>
          <c:cat>
            <c:strRef>
              <c:f>Лист1!$A$2:$A$8</c:f>
              <c:strCache>
                <c:ptCount val="7"/>
                <c:pt idx="0">
                  <c:v>Інтимно-сексуальна</c:v>
                </c:pt>
                <c:pt idx="1">
                  <c:v>Особистісної ідентифікації</c:v>
                </c:pt>
                <c:pt idx="2">
                  <c:v>Господарсько-побутова</c:v>
                </c:pt>
                <c:pt idx="3">
                  <c:v>Батьківсько-виховна</c:v>
                </c:pt>
                <c:pt idx="4">
                  <c:v>Соціальної активності</c:v>
                </c:pt>
                <c:pt idx="5">
                  <c:v>Емоційно-терапевтична</c:v>
                </c:pt>
                <c:pt idx="6">
                  <c:v>Зовнішньої привабливості</c:v>
                </c:pt>
              </c:strCache>
            </c:strRef>
          </c:cat>
          <c:val>
            <c:numRef>
              <c:f>Лист1!$D$2:$D$8</c:f>
              <c:numCache>
                <c:formatCode>General</c:formatCode>
                <c:ptCount val="7"/>
                <c:pt idx="0">
                  <c:v>40</c:v>
                </c:pt>
                <c:pt idx="1">
                  <c:v>25</c:v>
                </c:pt>
                <c:pt idx="2">
                  <c:v>25</c:v>
                </c:pt>
                <c:pt idx="3">
                  <c:v>25</c:v>
                </c:pt>
                <c:pt idx="4">
                  <c:v>20</c:v>
                </c:pt>
                <c:pt idx="5">
                  <c:v>25</c:v>
                </c:pt>
                <c:pt idx="6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995-4F10-ADF8-1E0C774C7C70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326107544"/>
        <c:axId val="326104800"/>
      </c:barChart>
      <c:catAx>
        <c:axId val="3261075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26104800"/>
        <c:crosses val="autoZero"/>
        <c:auto val="1"/>
        <c:lblAlgn val="ctr"/>
        <c:lblOffset val="100"/>
        <c:noMultiLvlLbl val="0"/>
      </c:catAx>
      <c:valAx>
        <c:axId val="3261048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261075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>
          <a:latin typeface="Times New Roman" panose="02020603050405020304" pitchFamily="18" charset="0"/>
          <a:cs typeface="Times New Roman" panose="02020603050405020304" pitchFamily="18" charset="0"/>
        </a:defRPr>
      </a:pPr>
      <a:endParaRPr lang="de-DE"/>
    </a:p>
  </c:txPr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Аркуш1!$B$1</c:f>
              <c:strCache>
                <c:ptCount val="1"/>
                <c:pt idx="0">
                  <c:v>НИЗЬКИЙ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Аркуш1!$A$2:$A$26</c:f>
              <c:strCache>
                <c:ptCount val="25"/>
                <c:pt idx="0">
                  <c:v>І активність\пасивність</c:v>
                </c:pt>
                <c:pt idx="1">
                  <c:v>І домінування\підкорення</c:v>
                </c:pt>
                <c:pt idx="2">
                  <c:v>І комунікабельність \замкнутість</c:v>
                </c:pt>
                <c:pt idx="3">
                  <c:v>І пошук вражень\уникання вражень</c:v>
                </c:pt>
                <c:pt idx="4">
                  <c:v>І прояв \ уникання почуття провини</c:v>
                </c:pt>
                <c:pt idx="5">
                  <c:v>ІІ тепло\байдужість</c:v>
                </c:pt>
                <c:pt idx="6">
                  <c:v>ІІ співпраця\суперництво</c:v>
                </c:pt>
                <c:pt idx="7">
                  <c:v>ІІ довіра\підозрілість</c:v>
                </c:pt>
                <c:pt idx="8">
                  <c:v>ІІ розуміння \ нерозуміння</c:v>
                </c:pt>
                <c:pt idx="9">
                  <c:v>ІІ повага до інших\самоповага</c:v>
                </c:pt>
                <c:pt idx="10">
                  <c:v>ІІІ акуратність\неакуратність</c:v>
                </c:pt>
                <c:pt idx="11">
                  <c:v>ІІІ наполегливість\відсутність наполегливості</c:v>
                </c:pt>
                <c:pt idx="12">
                  <c:v>ІІІ відповідальність\безвідповідальність</c:v>
                </c:pt>
                <c:pt idx="13">
                  <c:v>ІІІ самоконтроль у поведінці\ імпульсивність</c:v>
                </c:pt>
                <c:pt idx="14">
                  <c:v>ІІІ завбачливість\легковажність</c:v>
                </c:pt>
                <c:pt idx="15">
                  <c:v>ІV тривожність\безтурботність</c:v>
                </c:pt>
                <c:pt idx="16">
                  <c:v>IV напруженість\ розслабленість</c:v>
                </c:pt>
                <c:pt idx="17">
                  <c:v>IV депресивність\емоційний комфорт</c:v>
                </c:pt>
                <c:pt idx="18">
                  <c:v>IV самокритика \ самодостатність</c:v>
                </c:pt>
                <c:pt idx="19">
                  <c:v>IV емоційна лабільність\емоційна стабільність</c:v>
                </c:pt>
                <c:pt idx="20">
                  <c:v>V цікавість\консерватизм</c:v>
                </c:pt>
                <c:pt idx="21">
                  <c:v>Vдопитливість\реалістичність</c:v>
                </c:pt>
                <c:pt idx="22">
                  <c:v>V артистичність\відсутність артистичності</c:v>
                </c:pt>
                <c:pt idx="23">
                  <c:v>V сенситивність \ нечуттєвість</c:v>
                </c:pt>
                <c:pt idx="24">
                  <c:v>V пластичність\ригідність</c:v>
                </c:pt>
              </c:strCache>
            </c:strRef>
          </c:cat>
          <c:val>
            <c:numRef>
              <c:f>Аркуш1!$B$2:$B$26</c:f>
              <c:numCache>
                <c:formatCode>General</c:formatCode>
                <c:ptCount val="25"/>
                <c:pt idx="0">
                  <c:v>18</c:v>
                </c:pt>
                <c:pt idx="1">
                  <c:v>28</c:v>
                </c:pt>
                <c:pt idx="2">
                  <c:v>30</c:v>
                </c:pt>
                <c:pt idx="3">
                  <c:v>32</c:v>
                </c:pt>
                <c:pt idx="4">
                  <c:v>46</c:v>
                </c:pt>
                <c:pt idx="5">
                  <c:v>24</c:v>
                </c:pt>
                <c:pt idx="6">
                  <c:v>26</c:v>
                </c:pt>
                <c:pt idx="7">
                  <c:v>34</c:v>
                </c:pt>
                <c:pt idx="8">
                  <c:v>18</c:v>
                </c:pt>
                <c:pt idx="9">
                  <c:v>26</c:v>
                </c:pt>
                <c:pt idx="10">
                  <c:v>40</c:v>
                </c:pt>
                <c:pt idx="11">
                  <c:v>20</c:v>
                </c:pt>
                <c:pt idx="12">
                  <c:v>38</c:v>
                </c:pt>
                <c:pt idx="13">
                  <c:v>30</c:v>
                </c:pt>
                <c:pt idx="14">
                  <c:v>20</c:v>
                </c:pt>
                <c:pt idx="15">
                  <c:v>16</c:v>
                </c:pt>
                <c:pt idx="16">
                  <c:v>22</c:v>
                </c:pt>
                <c:pt idx="17">
                  <c:v>20</c:v>
                </c:pt>
                <c:pt idx="18">
                  <c:v>38</c:v>
                </c:pt>
                <c:pt idx="19">
                  <c:v>28</c:v>
                </c:pt>
                <c:pt idx="20">
                  <c:v>32</c:v>
                </c:pt>
                <c:pt idx="21">
                  <c:v>38</c:v>
                </c:pt>
                <c:pt idx="22">
                  <c:v>44</c:v>
                </c:pt>
                <c:pt idx="23">
                  <c:v>20</c:v>
                </c:pt>
                <c:pt idx="24">
                  <c:v>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B77-457F-8890-A5E1CC251E85}"/>
            </c:ext>
          </c:extLst>
        </c:ser>
        <c:ser>
          <c:idx val="1"/>
          <c:order val="1"/>
          <c:tx>
            <c:strRef>
              <c:f>Аркуш1!$C$1</c:f>
              <c:strCache>
                <c:ptCount val="1"/>
                <c:pt idx="0">
                  <c:v>СЕРЕДНІЙ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Аркуш1!$A$2:$A$26</c:f>
              <c:strCache>
                <c:ptCount val="25"/>
                <c:pt idx="0">
                  <c:v>І активність\пасивність</c:v>
                </c:pt>
                <c:pt idx="1">
                  <c:v>І домінування\підкорення</c:v>
                </c:pt>
                <c:pt idx="2">
                  <c:v>І комунікабельність \замкнутість</c:v>
                </c:pt>
                <c:pt idx="3">
                  <c:v>І пошук вражень\уникання вражень</c:v>
                </c:pt>
                <c:pt idx="4">
                  <c:v>І прояв \ уникання почуття провини</c:v>
                </c:pt>
                <c:pt idx="5">
                  <c:v>ІІ тепло\байдужість</c:v>
                </c:pt>
                <c:pt idx="6">
                  <c:v>ІІ співпраця\суперництво</c:v>
                </c:pt>
                <c:pt idx="7">
                  <c:v>ІІ довіра\підозрілість</c:v>
                </c:pt>
                <c:pt idx="8">
                  <c:v>ІІ розуміння \ нерозуміння</c:v>
                </c:pt>
                <c:pt idx="9">
                  <c:v>ІІ повага до інших\самоповага</c:v>
                </c:pt>
                <c:pt idx="10">
                  <c:v>ІІІ акуратність\неакуратність</c:v>
                </c:pt>
                <c:pt idx="11">
                  <c:v>ІІІ наполегливість\відсутність наполегливості</c:v>
                </c:pt>
                <c:pt idx="12">
                  <c:v>ІІІ відповідальність\безвідповідальність</c:v>
                </c:pt>
                <c:pt idx="13">
                  <c:v>ІІІ самоконтроль у поведінці\ імпульсивність</c:v>
                </c:pt>
                <c:pt idx="14">
                  <c:v>ІІІ завбачливість\легковажність</c:v>
                </c:pt>
                <c:pt idx="15">
                  <c:v>ІV тривожність\безтурботність</c:v>
                </c:pt>
                <c:pt idx="16">
                  <c:v>IV напруженість\ розслабленість</c:v>
                </c:pt>
                <c:pt idx="17">
                  <c:v>IV депресивність\емоційний комфорт</c:v>
                </c:pt>
                <c:pt idx="18">
                  <c:v>IV самокритика \ самодостатність</c:v>
                </c:pt>
                <c:pt idx="19">
                  <c:v>IV емоційна лабільність\емоційна стабільність</c:v>
                </c:pt>
                <c:pt idx="20">
                  <c:v>V цікавість\консерватизм</c:v>
                </c:pt>
                <c:pt idx="21">
                  <c:v>Vдопитливість\реалістичність</c:v>
                </c:pt>
                <c:pt idx="22">
                  <c:v>V артистичність\відсутність артистичності</c:v>
                </c:pt>
                <c:pt idx="23">
                  <c:v>V сенситивність \ нечуттєвість</c:v>
                </c:pt>
                <c:pt idx="24">
                  <c:v>V пластичність\ригідність</c:v>
                </c:pt>
              </c:strCache>
            </c:strRef>
          </c:cat>
          <c:val>
            <c:numRef>
              <c:f>Аркуш1!$C$2:$C$26</c:f>
              <c:numCache>
                <c:formatCode>General</c:formatCode>
                <c:ptCount val="25"/>
                <c:pt idx="0">
                  <c:v>50</c:v>
                </c:pt>
                <c:pt idx="1">
                  <c:v>38</c:v>
                </c:pt>
                <c:pt idx="2">
                  <c:v>38</c:v>
                </c:pt>
                <c:pt idx="3">
                  <c:v>48</c:v>
                </c:pt>
                <c:pt idx="4">
                  <c:v>32</c:v>
                </c:pt>
                <c:pt idx="5">
                  <c:v>50</c:v>
                </c:pt>
                <c:pt idx="6">
                  <c:v>40</c:v>
                </c:pt>
                <c:pt idx="7">
                  <c:v>40</c:v>
                </c:pt>
                <c:pt idx="8">
                  <c:v>70</c:v>
                </c:pt>
                <c:pt idx="9">
                  <c:v>46</c:v>
                </c:pt>
                <c:pt idx="10">
                  <c:v>36</c:v>
                </c:pt>
                <c:pt idx="11">
                  <c:v>48</c:v>
                </c:pt>
                <c:pt idx="12">
                  <c:v>30</c:v>
                </c:pt>
                <c:pt idx="13">
                  <c:v>50</c:v>
                </c:pt>
                <c:pt idx="14">
                  <c:v>58</c:v>
                </c:pt>
                <c:pt idx="15">
                  <c:v>66</c:v>
                </c:pt>
                <c:pt idx="16">
                  <c:v>62</c:v>
                </c:pt>
                <c:pt idx="17">
                  <c:v>76</c:v>
                </c:pt>
                <c:pt idx="18">
                  <c:v>56</c:v>
                </c:pt>
                <c:pt idx="19">
                  <c:v>66</c:v>
                </c:pt>
                <c:pt idx="20">
                  <c:v>62</c:v>
                </c:pt>
                <c:pt idx="21">
                  <c:v>52</c:v>
                </c:pt>
                <c:pt idx="22">
                  <c:v>36</c:v>
                </c:pt>
                <c:pt idx="23">
                  <c:v>68</c:v>
                </c:pt>
                <c:pt idx="24">
                  <c:v>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B77-457F-8890-A5E1CC251E85}"/>
            </c:ext>
          </c:extLst>
        </c:ser>
        <c:ser>
          <c:idx val="2"/>
          <c:order val="2"/>
          <c:tx>
            <c:strRef>
              <c:f>Аркуш1!$D$1</c:f>
              <c:strCache>
                <c:ptCount val="1"/>
                <c:pt idx="0">
                  <c:v>ВИСОКИЙ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Аркуш1!$A$2:$A$26</c:f>
              <c:strCache>
                <c:ptCount val="25"/>
                <c:pt idx="0">
                  <c:v>І активність\пасивність</c:v>
                </c:pt>
                <c:pt idx="1">
                  <c:v>І домінування\підкорення</c:v>
                </c:pt>
                <c:pt idx="2">
                  <c:v>І комунікабельність \замкнутість</c:v>
                </c:pt>
                <c:pt idx="3">
                  <c:v>І пошук вражень\уникання вражень</c:v>
                </c:pt>
                <c:pt idx="4">
                  <c:v>І прояв \ уникання почуття провини</c:v>
                </c:pt>
                <c:pt idx="5">
                  <c:v>ІІ тепло\байдужість</c:v>
                </c:pt>
                <c:pt idx="6">
                  <c:v>ІІ співпраця\суперництво</c:v>
                </c:pt>
                <c:pt idx="7">
                  <c:v>ІІ довіра\підозрілість</c:v>
                </c:pt>
                <c:pt idx="8">
                  <c:v>ІІ розуміння \ нерозуміння</c:v>
                </c:pt>
                <c:pt idx="9">
                  <c:v>ІІ повага до інших\самоповага</c:v>
                </c:pt>
                <c:pt idx="10">
                  <c:v>ІІІ акуратність\неакуратність</c:v>
                </c:pt>
                <c:pt idx="11">
                  <c:v>ІІІ наполегливість\відсутність наполегливості</c:v>
                </c:pt>
                <c:pt idx="12">
                  <c:v>ІІІ відповідальність\безвідповідальність</c:v>
                </c:pt>
                <c:pt idx="13">
                  <c:v>ІІІ самоконтроль у поведінці\ імпульсивність</c:v>
                </c:pt>
                <c:pt idx="14">
                  <c:v>ІІІ завбачливість\легковажність</c:v>
                </c:pt>
                <c:pt idx="15">
                  <c:v>ІV тривожність\безтурботність</c:v>
                </c:pt>
                <c:pt idx="16">
                  <c:v>IV напруженість\ розслабленість</c:v>
                </c:pt>
                <c:pt idx="17">
                  <c:v>IV депресивність\емоційний комфорт</c:v>
                </c:pt>
                <c:pt idx="18">
                  <c:v>IV самокритика \ самодостатність</c:v>
                </c:pt>
                <c:pt idx="19">
                  <c:v>IV емоційна лабільність\емоційна стабільність</c:v>
                </c:pt>
                <c:pt idx="20">
                  <c:v>V цікавість\консерватизм</c:v>
                </c:pt>
                <c:pt idx="21">
                  <c:v>Vдопитливість\реалістичність</c:v>
                </c:pt>
                <c:pt idx="22">
                  <c:v>V артистичність\відсутність артистичності</c:v>
                </c:pt>
                <c:pt idx="23">
                  <c:v>V сенситивність \ нечуттєвість</c:v>
                </c:pt>
                <c:pt idx="24">
                  <c:v>V пластичність\ригідність</c:v>
                </c:pt>
              </c:strCache>
            </c:strRef>
          </c:cat>
          <c:val>
            <c:numRef>
              <c:f>Аркуш1!$D$2:$D$26</c:f>
              <c:numCache>
                <c:formatCode>General</c:formatCode>
                <c:ptCount val="25"/>
                <c:pt idx="0">
                  <c:v>32</c:v>
                </c:pt>
                <c:pt idx="1">
                  <c:v>34</c:v>
                </c:pt>
                <c:pt idx="2">
                  <c:v>32</c:v>
                </c:pt>
                <c:pt idx="3">
                  <c:v>20</c:v>
                </c:pt>
                <c:pt idx="4">
                  <c:v>22</c:v>
                </c:pt>
                <c:pt idx="5">
                  <c:v>26</c:v>
                </c:pt>
                <c:pt idx="6">
                  <c:v>34</c:v>
                </c:pt>
                <c:pt idx="7">
                  <c:v>26</c:v>
                </c:pt>
                <c:pt idx="8">
                  <c:v>12</c:v>
                </c:pt>
                <c:pt idx="9">
                  <c:v>28</c:v>
                </c:pt>
                <c:pt idx="10">
                  <c:v>24</c:v>
                </c:pt>
                <c:pt idx="11">
                  <c:v>32</c:v>
                </c:pt>
                <c:pt idx="12">
                  <c:v>32</c:v>
                </c:pt>
                <c:pt idx="13">
                  <c:v>20</c:v>
                </c:pt>
                <c:pt idx="14">
                  <c:v>22</c:v>
                </c:pt>
                <c:pt idx="15">
                  <c:v>18</c:v>
                </c:pt>
                <c:pt idx="16">
                  <c:v>16</c:v>
                </c:pt>
                <c:pt idx="17">
                  <c:v>4</c:v>
                </c:pt>
                <c:pt idx="18">
                  <c:v>6</c:v>
                </c:pt>
                <c:pt idx="19">
                  <c:v>6</c:v>
                </c:pt>
                <c:pt idx="20">
                  <c:v>8</c:v>
                </c:pt>
                <c:pt idx="21">
                  <c:v>10</c:v>
                </c:pt>
                <c:pt idx="22">
                  <c:v>20</c:v>
                </c:pt>
                <c:pt idx="23">
                  <c:v>12</c:v>
                </c:pt>
                <c:pt idx="24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B77-457F-8890-A5E1CC251E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21986000"/>
        <c:axId val="1140661776"/>
      </c:barChart>
      <c:catAx>
        <c:axId val="12219860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140661776"/>
        <c:crosses val="autoZero"/>
        <c:auto val="1"/>
        <c:lblAlgn val="ctr"/>
        <c:lblOffset val="100"/>
        <c:noMultiLvlLbl val="0"/>
      </c:catAx>
      <c:valAx>
        <c:axId val="11406617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2219860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7615157480314959"/>
          <c:y val="0.91665859060543642"/>
          <c:w val="0.27220665431526941"/>
          <c:h val="6.084652135154550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027660496745874E-2"/>
          <c:y val="2.4719104039529805E-2"/>
          <c:w val="0.9494235061324745"/>
          <c:h val="0.8244093691243468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Аркуш1!$B$1</c:f>
              <c:strCache>
                <c:ptCount val="1"/>
                <c:pt idx="0">
                  <c:v>Високий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Аркуш1!$A$2:$A$5</c:f>
              <c:strCache>
                <c:ptCount val="4"/>
                <c:pt idx="0">
                  <c:v>ЕГ до експерименту</c:v>
                </c:pt>
                <c:pt idx="1">
                  <c:v>ЕГ після експерименту</c:v>
                </c:pt>
                <c:pt idx="2">
                  <c:v>КГ до експерименту</c:v>
                </c:pt>
                <c:pt idx="3">
                  <c:v>КГ після експерименту</c:v>
                </c:pt>
              </c:strCache>
            </c:strRef>
          </c:cat>
          <c:val>
            <c:numRef>
              <c:f>Аркуш1!$B$2:$B$5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5D0-4924-BC55-AEA32AC9A676}"/>
            </c:ext>
          </c:extLst>
        </c:ser>
        <c:ser>
          <c:idx val="1"/>
          <c:order val="1"/>
          <c:tx>
            <c:strRef>
              <c:f>Аркуш1!$C$1</c:f>
              <c:strCache>
                <c:ptCount val="1"/>
                <c:pt idx="0">
                  <c:v>Середній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Аркуш1!$A$2:$A$5</c:f>
              <c:strCache>
                <c:ptCount val="4"/>
                <c:pt idx="0">
                  <c:v>ЕГ до експерименту</c:v>
                </c:pt>
                <c:pt idx="1">
                  <c:v>ЕГ після експерименту</c:v>
                </c:pt>
                <c:pt idx="2">
                  <c:v>КГ до експерименту</c:v>
                </c:pt>
                <c:pt idx="3">
                  <c:v>КГ після експерименту</c:v>
                </c:pt>
              </c:strCache>
            </c:strRef>
          </c:cat>
          <c:val>
            <c:numRef>
              <c:f>Аркуш1!$C$2:$C$5</c:f>
              <c:numCache>
                <c:formatCode>General</c:formatCode>
                <c:ptCount val="4"/>
                <c:pt idx="0">
                  <c:v>7</c:v>
                </c:pt>
                <c:pt idx="1">
                  <c:v>14</c:v>
                </c:pt>
                <c:pt idx="2">
                  <c:v>0</c:v>
                </c:pt>
                <c:pt idx="3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5D0-4924-BC55-AEA32AC9A676}"/>
            </c:ext>
          </c:extLst>
        </c:ser>
        <c:ser>
          <c:idx val="2"/>
          <c:order val="2"/>
          <c:tx>
            <c:strRef>
              <c:f>Аркуш1!$D$1</c:f>
              <c:strCache>
                <c:ptCount val="1"/>
                <c:pt idx="0">
                  <c:v>Низький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Аркуш1!$A$2:$A$5</c:f>
              <c:strCache>
                <c:ptCount val="4"/>
                <c:pt idx="0">
                  <c:v>ЕГ до експерименту</c:v>
                </c:pt>
                <c:pt idx="1">
                  <c:v>ЕГ після експерименту</c:v>
                </c:pt>
                <c:pt idx="2">
                  <c:v>КГ до експерименту</c:v>
                </c:pt>
                <c:pt idx="3">
                  <c:v>КГ після експерименту</c:v>
                </c:pt>
              </c:strCache>
            </c:strRef>
          </c:cat>
          <c:val>
            <c:numRef>
              <c:f>Аркуш1!$D$2:$D$5</c:f>
              <c:numCache>
                <c:formatCode>General</c:formatCode>
                <c:ptCount val="4"/>
                <c:pt idx="0">
                  <c:v>7</c:v>
                </c:pt>
                <c:pt idx="1">
                  <c:v>57</c:v>
                </c:pt>
                <c:pt idx="2">
                  <c:v>21</c:v>
                </c:pt>
                <c:pt idx="3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5D0-4924-BC55-AEA32AC9A676}"/>
            </c:ext>
          </c:extLst>
        </c:ser>
        <c:ser>
          <c:idx val="3"/>
          <c:order val="3"/>
          <c:tx>
            <c:strRef>
              <c:f>Аркуш1!$E$1</c:f>
              <c:strCache>
                <c:ptCount val="1"/>
                <c:pt idx="0">
                  <c:v>Дизадекватний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Аркуш1!$A$2:$A$5</c:f>
              <c:strCache>
                <c:ptCount val="4"/>
                <c:pt idx="0">
                  <c:v>ЕГ до експерименту</c:v>
                </c:pt>
                <c:pt idx="1">
                  <c:v>ЕГ після експерименту</c:v>
                </c:pt>
                <c:pt idx="2">
                  <c:v>КГ до експерименту</c:v>
                </c:pt>
                <c:pt idx="3">
                  <c:v>КГ після експерименту</c:v>
                </c:pt>
              </c:strCache>
            </c:strRef>
          </c:cat>
          <c:val>
            <c:numRef>
              <c:f>Аркуш1!$E$2:$E$5</c:f>
              <c:numCache>
                <c:formatCode>General</c:formatCode>
                <c:ptCount val="4"/>
                <c:pt idx="0">
                  <c:v>86</c:v>
                </c:pt>
                <c:pt idx="1">
                  <c:v>29</c:v>
                </c:pt>
                <c:pt idx="2">
                  <c:v>79</c:v>
                </c:pt>
                <c:pt idx="3">
                  <c:v>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5D0-4924-BC55-AEA32AC9A6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21987200"/>
        <c:axId val="1147098336"/>
      </c:barChart>
      <c:catAx>
        <c:axId val="12219872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147098336"/>
        <c:crosses val="autoZero"/>
        <c:auto val="1"/>
        <c:lblAlgn val="ctr"/>
        <c:lblOffset val="100"/>
        <c:noMultiLvlLbl val="0"/>
      </c:catAx>
      <c:valAx>
        <c:axId val="11470983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2219872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Аркуш1!$B$1</c:f>
              <c:strCache>
                <c:ptCount val="1"/>
                <c:pt idx="0">
                  <c:v>ВИСОКИЙ ЕГ до експерименту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Аркуш1!$A$2:$A$8</c:f>
              <c:strCache>
                <c:ptCount val="7"/>
                <c:pt idx="0">
                  <c:v>інтимно-сексуальна</c:v>
                </c:pt>
                <c:pt idx="1">
                  <c:v>особистісна ідентифікація</c:v>
                </c:pt>
                <c:pt idx="2">
                  <c:v>господарсько-побутова</c:v>
                </c:pt>
                <c:pt idx="3">
                  <c:v>батьківсько-виховна</c:v>
                </c:pt>
                <c:pt idx="4">
                  <c:v>соціальна активність</c:v>
                </c:pt>
                <c:pt idx="5">
                  <c:v>емоційно-терапевтична</c:v>
                </c:pt>
                <c:pt idx="6">
                  <c:v>зовнішня привабливість</c:v>
                </c:pt>
              </c:strCache>
            </c:strRef>
          </c:cat>
          <c:val>
            <c:numRef>
              <c:f>Аркуш1!$B$2:$B$8</c:f>
              <c:numCache>
                <c:formatCode>General</c:formatCode>
                <c:ptCount val="7"/>
                <c:pt idx="0">
                  <c:v>42.8</c:v>
                </c:pt>
                <c:pt idx="1">
                  <c:v>42.8</c:v>
                </c:pt>
                <c:pt idx="2">
                  <c:v>28.4</c:v>
                </c:pt>
                <c:pt idx="3">
                  <c:v>71.599999999999994</c:v>
                </c:pt>
                <c:pt idx="4">
                  <c:v>14.4</c:v>
                </c:pt>
                <c:pt idx="5">
                  <c:v>42.8</c:v>
                </c:pt>
                <c:pt idx="6">
                  <c:v>14.4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F67-4B6C-B638-943175BF522A}"/>
            </c:ext>
          </c:extLst>
        </c:ser>
        <c:ser>
          <c:idx val="1"/>
          <c:order val="1"/>
          <c:tx>
            <c:strRef>
              <c:f>Аркуш1!$C$1</c:f>
              <c:strCache>
                <c:ptCount val="1"/>
                <c:pt idx="0">
                  <c:v>ВИСОКИЙ ЕГ після експерименту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Аркуш1!$A$2:$A$8</c:f>
              <c:strCache>
                <c:ptCount val="7"/>
                <c:pt idx="0">
                  <c:v>інтимно-сексуальна</c:v>
                </c:pt>
                <c:pt idx="1">
                  <c:v>особистісна ідентифікація</c:v>
                </c:pt>
                <c:pt idx="2">
                  <c:v>господарсько-побутова</c:v>
                </c:pt>
                <c:pt idx="3">
                  <c:v>батьківсько-виховна</c:v>
                </c:pt>
                <c:pt idx="4">
                  <c:v>соціальна активність</c:v>
                </c:pt>
                <c:pt idx="5">
                  <c:v>емоційно-терапевтична</c:v>
                </c:pt>
                <c:pt idx="6">
                  <c:v>зовнішня привабливість</c:v>
                </c:pt>
              </c:strCache>
            </c:strRef>
          </c:cat>
          <c:val>
            <c:numRef>
              <c:f>Аркуш1!$C$2:$C$8</c:f>
              <c:numCache>
                <c:formatCode>General</c:formatCode>
                <c:ptCount val="7"/>
                <c:pt idx="0">
                  <c:v>28.4</c:v>
                </c:pt>
                <c:pt idx="1">
                  <c:v>42.8</c:v>
                </c:pt>
                <c:pt idx="2">
                  <c:v>57.2</c:v>
                </c:pt>
                <c:pt idx="3">
                  <c:v>71.599999999999994</c:v>
                </c:pt>
                <c:pt idx="4">
                  <c:v>42.8</c:v>
                </c:pt>
                <c:pt idx="5">
                  <c:v>71.599999999999994</c:v>
                </c:pt>
                <c:pt idx="6">
                  <c:v>57.2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F67-4B6C-B638-943175BF522A}"/>
            </c:ext>
          </c:extLst>
        </c:ser>
        <c:ser>
          <c:idx val="2"/>
          <c:order val="2"/>
          <c:tx>
            <c:strRef>
              <c:f>Аркуш1!$D$1</c:f>
              <c:strCache>
                <c:ptCount val="1"/>
                <c:pt idx="0">
                  <c:v>СЕРЕДНІЙ ег до експерименту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Аркуш1!$A$2:$A$8</c:f>
              <c:strCache>
                <c:ptCount val="7"/>
                <c:pt idx="0">
                  <c:v>інтимно-сексуальна</c:v>
                </c:pt>
                <c:pt idx="1">
                  <c:v>особистісна ідентифікація</c:v>
                </c:pt>
                <c:pt idx="2">
                  <c:v>господарсько-побутова</c:v>
                </c:pt>
                <c:pt idx="3">
                  <c:v>батьківсько-виховна</c:v>
                </c:pt>
                <c:pt idx="4">
                  <c:v>соціальна активність</c:v>
                </c:pt>
                <c:pt idx="5">
                  <c:v>емоційно-терапевтична</c:v>
                </c:pt>
                <c:pt idx="6">
                  <c:v>зовнішня привабливість</c:v>
                </c:pt>
              </c:strCache>
            </c:strRef>
          </c:cat>
          <c:val>
            <c:numRef>
              <c:f>Аркуш1!$D$2:$D$8</c:f>
              <c:numCache>
                <c:formatCode>General</c:formatCode>
                <c:ptCount val="7"/>
                <c:pt idx="0">
                  <c:v>42.8</c:v>
                </c:pt>
                <c:pt idx="1">
                  <c:v>0</c:v>
                </c:pt>
                <c:pt idx="2">
                  <c:v>57.2</c:v>
                </c:pt>
                <c:pt idx="3">
                  <c:v>0</c:v>
                </c:pt>
                <c:pt idx="4">
                  <c:v>42.8</c:v>
                </c:pt>
                <c:pt idx="5">
                  <c:v>42.8</c:v>
                </c:pt>
                <c:pt idx="6">
                  <c:v>57.2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F67-4B6C-B638-943175BF522A}"/>
            </c:ext>
          </c:extLst>
        </c:ser>
        <c:ser>
          <c:idx val="3"/>
          <c:order val="3"/>
          <c:tx>
            <c:strRef>
              <c:f>Аркуш1!$E$1</c:f>
              <c:strCache>
                <c:ptCount val="1"/>
                <c:pt idx="0">
                  <c:v>СЕРЕДНІЙ ЕГ ПІСЛЯ ЕКСПЕРИМЕНТУ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Аркуш1!$A$2:$A$8</c:f>
              <c:strCache>
                <c:ptCount val="7"/>
                <c:pt idx="0">
                  <c:v>інтимно-сексуальна</c:v>
                </c:pt>
                <c:pt idx="1">
                  <c:v>особистісна ідентифікація</c:v>
                </c:pt>
                <c:pt idx="2">
                  <c:v>господарсько-побутова</c:v>
                </c:pt>
                <c:pt idx="3">
                  <c:v>батьківсько-виховна</c:v>
                </c:pt>
                <c:pt idx="4">
                  <c:v>соціальна активність</c:v>
                </c:pt>
                <c:pt idx="5">
                  <c:v>емоційно-терапевтична</c:v>
                </c:pt>
                <c:pt idx="6">
                  <c:v>зовнішня привабливість</c:v>
                </c:pt>
              </c:strCache>
            </c:strRef>
          </c:cat>
          <c:val>
            <c:numRef>
              <c:f>Аркуш1!$E$2:$E$8</c:f>
              <c:numCache>
                <c:formatCode>General</c:formatCode>
                <c:ptCount val="7"/>
                <c:pt idx="0">
                  <c:v>57.2</c:v>
                </c:pt>
                <c:pt idx="1">
                  <c:v>57.2</c:v>
                </c:pt>
                <c:pt idx="2">
                  <c:v>42.8</c:v>
                </c:pt>
                <c:pt idx="3">
                  <c:v>28.4</c:v>
                </c:pt>
                <c:pt idx="4">
                  <c:v>57.2</c:v>
                </c:pt>
                <c:pt idx="5">
                  <c:v>28.4</c:v>
                </c:pt>
                <c:pt idx="6">
                  <c:v>42.8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F67-4B6C-B638-943175BF522A}"/>
            </c:ext>
          </c:extLst>
        </c:ser>
        <c:ser>
          <c:idx val="4"/>
          <c:order val="4"/>
          <c:tx>
            <c:strRef>
              <c:f>Аркуш1!$F$1</c:f>
              <c:strCache>
                <c:ptCount val="1"/>
                <c:pt idx="0">
                  <c:v>НИЗЬКИЙ ЕГ до експерименту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Аркуш1!$A$2:$A$8</c:f>
              <c:strCache>
                <c:ptCount val="7"/>
                <c:pt idx="0">
                  <c:v>інтимно-сексуальна</c:v>
                </c:pt>
                <c:pt idx="1">
                  <c:v>особистісна ідентифікація</c:v>
                </c:pt>
                <c:pt idx="2">
                  <c:v>господарсько-побутова</c:v>
                </c:pt>
                <c:pt idx="3">
                  <c:v>батьківсько-виховна</c:v>
                </c:pt>
                <c:pt idx="4">
                  <c:v>соціальна активність</c:v>
                </c:pt>
                <c:pt idx="5">
                  <c:v>емоційно-терапевтична</c:v>
                </c:pt>
                <c:pt idx="6">
                  <c:v>зовнішня привабливість</c:v>
                </c:pt>
              </c:strCache>
            </c:strRef>
          </c:cat>
          <c:val>
            <c:numRef>
              <c:f>Аркуш1!$F$2:$F$8</c:f>
              <c:numCache>
                <c:formatCode>General</c:formatCode>
                <c:ptCount val="7"/>
                <c:pt idx="0">
                  <c:v>14.4</c:v>
                </c:pt>
                <c:pt idx="1">
                  <c:v>57.2</c:v>
                </c:pt>
                <c:pt idx="2">
                  <c:v>14.4</c:v>
                </c:pt>
                <c:pt idx="3">
                  <c:v>28.4</c:v>
                </c:pt>
                <c:pt idx="4">
                  <c:v>42.8</c:v>
                </c:pt>
                <c:pt idx="5">
                  <c:v>14.4</c:v>
                </c:pt>
                <c:pt idx="6">
                  <c:v>28.4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F67-4B6C-B638-943175BF522A}"/>
            </c:ext>
          </c:extLst>
        </c:ser>
        <c:ser>
          <c:idx val="5"/>
          <c:order val="5"/>
          <c:tx>
            <c:strRef>
              <c:f>Аркуш1!$G$1</c:f>
              <c:strCache>
                <c:ptCount val="1"/>
                <c:pt idx="0">
                  <c:v>НИЗЬКИЙ ЕГ після експерименту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Аркуш1!$A$2:$A$8</c:f>
              <c:strCache>
                <c:ptCount val="7"/>
                <c:pt idx="0">
                  <c:v>інтимно-сексуальна</c:v>
                </c:pt>
                <c:pt idx="1">
                  <c:v>особистісна ідентифікація</c:v>
                </c:pt>
                <c:pt idx="2">
                  <c:v>господарсько-побутова</c:v>
                </c:pt>
                <c:pt idx="3">
                  <c:v>батьківсько-виховна</c:v>
                </c:pt>
                <c:pt idx="4">
                  <c:v>соціальна активність</c:v>
                </c:pt>
                <c:pt idx="5">
                  <c:v>емоційно-терапевтична</c:v>
                </c:pt>
                <c:pt idx="6">
                  <c:v>зовнішня привабливість</c:v>
                </c:pt>
              </c:strCache>
            </c:strRef>
          </c:cat>
          <c:val>
            <c:numRef>
              <c:f>Аркуш1!$G$2:$G$8</c:f>
              <c:numCache>
                <c:formatCode>General</c:formatCode>
                <c:ptCount val="7"/>
                <c:pt idx="0">
                  <c:v>14.4</c:v>
                </c:pt>
                <c:pt idx="1">
                  <c:v>0</c:v>
                </c:pt>
                <c:pt idx="2">
                  <c:v>14.4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F67-4B6C-B638-943175BF52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21972400"/>
        <c:axId val="1140675088"/>
      </c:barChart>
      <c:catAx>
        <c:axId val="1221972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140675088"/>
        <c:crosses val="autoZero"/>
        <c:auto val="1"/>
        <c:lblAlgn val="ctr"/>
        <c:lblOffset val="100"/>
        <c:noMultiLvlLbl val="0"/>
      </c:catAx>
      <c:valAx>
        <c:axId val="1140675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2219724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Аркуш1!$B$1</c:f>
              <c:strCache>
                <c:ptCount val="1"/>
                <c:pt idx="0">
                  <c:v>ВИСОКИЙ КГ до експерименту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Аркуш1!$A$2:$A$8</c:f>
              <c:strCache>
                <c:ptCount val="7"/>
                <c:pt idx="0">
                  <c:v>інтимно-сексуальна</c:v>
                </c:pt>
                <c:pt idx="1">
                  <c:v>особистісна ідентифікація</c:v>
                </c:pt>
                <c:pt idx="2">
                  <c:v>господарсько-побутова</c:v>
                </c:pt>
                <c:pt idx="3">
                  <c:v>Батьківсько-виховна</c:v>
                </c:pt>
                <c:pt idx="4">
                  <c:v>соціальна активність</c:v>
                </c:pt>
                <c:pt idx="5">
                  <c:v>емоційно-терапевтична</c:v>
                </c:pt>
                <c:pt idx="6">
                  <c:v>зовнішня привабливість</c:v>
                </c:pt>
              </c:strCache>
            </c:strRef>
          </c:cat>
          <c:val>
            <c:numRef>
              <c:f>Аркуш1!$B$2:$B$8</c:f>
              <c:numCache>
                <c:formatCode>General</c:formatCode>
                <c:ptCount val="7"/>
                <c:pt idx="0">
                  <c:v>0</c:v>
                </c:pt>
                <c:pt idx="1">
                  <c:v>42.8</c:v>
                </c:pt>
                <c:pt idx="2">
                  <c:v>42.8</c:v>
                </c:pt>
                <c:pt idx="3">
                  <c:v>42.8</c:v>
                </c:pt>
                <c:pt idx="4">
                  <c:v>42.8</c:v>
                </c:pt>
                <c:pt idx="5">
                  <c:v>28.4</c:v>
                </c:pt>
                <c:pt idx="6">
                  <c:v>57.2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7E8-4920-A48F-293D864DFA93}"/>
            </c:ext>
          </c:extLst>
        </c:ser>
        <c:ser>
          <c:idx val="1"/>
          <c:order val="1"/>
          <c:tx>
            <c:strRef>
              <c:f>Аркуш1!$C$1</c:f>
              <c:strCache>
                <c:ptCount val="1"/>
                <c:pt idx="0">
                  <c:v>ВИСОКИЙ КГ після експерименту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Аркуш1!$A$2:$A$8</c:f>
              <c:strCache>
                <c:ptCount val="7"/>
                <c:pt idx="0">
                  <c:v>інтимно-сексуальна</c:v>
                </c:pt>
                <c:pt idx="1">
                  <c:v>особистісна ідентифікація</c:v>
                </c:pt>
                <c:pt idx="2">
                  <c:v>господарсько-побутова</c:v>
                </c:pt>
                <c:pt idx="3">
                  <c:v>Батьківсько-виховна</c:v>
                </c:pt>
                <c:pt idx="4">
                  <c:v>соціальна активність</c:v>
                </c:pt>
                <c:pt idx="5">
                  <c:v>емоційно-терапевтична</c:v>
                </c:pt>
                <c:pt idx="6">
                  <c:v>зовнішня привабливість</c:v>
                </c:pt>
              </c:strCache>
            </c:strRef>
          </c:cat>
          <c:val>
            <c:numRef>
              <c:f>Аркуш1!$C$2:$C$8</c:f>
              <c:numCache>
                <c:formatCode>General</c:formatCode>
                <c:ptCount val="7"/>
                <c:pt idx="0">
                  <c:v>0</c:v>
                </c:pt>
                <c:pt idx="1">
                  <c:v>42.8</c:v>
                </c:pt>
                <c:pt idx="2">
                  <c:v>42.8</c:v>
                </c:pt>
                <c:pt idx="3">
                  <c:v>42.8</c:v>
                </c:pt>
                <c:pt idx="4">
                  <c:v>42.8</c:v>
                </c:pt>
                <c:pt idx="5">
                  <c:v>28.4</c:v>
                </c:pt>
                <c:pt idx="6">
                  <c:v>28.4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7E8-4920-A48F-293D864DFA93}"/>
            </c:ext>
          </c:extLst>
        </c:ser>
        <c:ser>
          <c:idx val="2"/>
          <c:order val="2"/>
          <c:tx>
            <c:strRef>
              <c:f>Аркуш1!$D$1</c:f>
              <c:strCache>
                <c:ptCount val="1"/>
                <c:pt idx="0">
                  <c:v>СЕРЕДНІЙ КГ до експерименту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Аркуш1!$A$2:$A$8</c:f>
              <c:strCache>
                <c:ptCount val="7"/>
                <c:pt idx="0">
                  <c:v>інтимно-сексуальна</c:v>
                </c:pt>
                <c:pt idx="1">
                  <c:v>особистісна ідентифікація</c:v>
                </c:pt>
                <c:pt idx="2">
                  <c:v>господарсько-побутова</c:v>
                </c:pt>
                <c:pt idx="3">
                  <c:v>Батьківсько-виховна</c:v>
                </c:pt>
                <c:pt idx="4">
                  <c:v>соціальна активність</c:v>
                </c:pt>
                <c:pt idx="5">
                  <c:v>емоційно-терапевтична</c:v>
                </c:pt>
                <c:pt idx="6">
                  <c:v>зовнішня привабливість</c:v>
                </c:pt>
              </c:strCache>
            </c:strRef>
          </c:cat>
          <c:val>
            <c:numRef>
              <c:f>Аркуш1!$D$2:$D$8</c:f>
              <c:numCache>
                <c:formatCode>General</c:formatCode>
                <c:ptCount val="7"/>
                <c:pt idx="0">
                  <c:v>0</c:v>
                </c:pt>
                <c:pt idx="1">
                  <c:v>28.4</c:v>
                </c:pt>
                <c:pt idx="2">
                  <c:v>42.8</c:v>
                </c:pt>
                <c:pt idx="3">
                  <c:v>42.8</c:v>
                </c:pt>
                <c:pt idx="4">
                  <c:v>28.4</c:v>
                </c:pt>
                <c:pt idx="5">
                  <c:v>71.599999999999994</c:v>
                </c:pt>
                <c:pt idx="6">
                  <c:v>42.8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7E8-4920-A48F-293D864DFA93}"/>
            </c:ext>
          </c:extLst>
        </c:ser>
        <c:ser>
          <c:idx val="3"/>
          <c:order val="3"/>
          <c:tx>
            <c:strRef>
              <c:f>Аркуш1!$E$1</c:f>
              <c:strCache>
                <c:ptCount val="1"/>
                <c:pt idx="0">
                  <c:v>СЕРЕДНІЙ КГ після експерименту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Аркуш1!$A$2:$A$8</c:f>
              <c:strCache>
                <c:ptCount val="7"/>
                <c:pt idx="0">
                  <c:v>інтимно-сексуальна</c:v>
                </c:pt>
                <c:pt idx="1">
                  <c:v>особистісна ідентифікація</c:v>
                </c:pt>
                <c:pt idx="2">
                  <c:v>господарсько-побутова</c:v>
                </c:pt>
                <c:pt idx="3">
                  <c:v>Батьківсько-виховна</c:v>
                </c:pt>
                <c:pt idx="4">
                  <c:v>соціальна активність</c:v>
                </c:pt>
                <c:pt idx="5">
                  <c:v>емоційно-терапевтична</c:v>
                </c:pt>
                <c:pt idx="6">
                  <c:v>зовнішня привабливість</c:v>
                </c:pt>
              </c:strCache>
            </c:strRef>
          </c:cat>
          <c:val>
            <c:numRef>
              <c:f>Аркуш1!$E$2:$E$8</c:f>
              <c:numCache>
                <c:formatCode>General</c:formatCode>
                <c:ptCount val="7"/>
                <c:pt idx="0">
                  <c:v>85.6</c:v>
                </c:pt>
                <c:pt idx="1">
                  <c:v>57.2</c:v>
                </c:pt>
                <c:pt idx="2">
                  <c:v>42.8</c:v>
                </c:pt>
                <c:pt idx="3">
                  <c:v>14.4</c:v>
                </c:pt>
                <c:pt idx="4">
                  <c:v>42.8</c:v>
                </c:pt>
                <c:pt idx="5">
                  <c:v>57.2</c:v>
                </c:pt>
                <c:pt idx="6">
                  <c:v>71.599999999999994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7E8-4920-A48F-293D864DFA93}"/>
            </c:ext>
          </c:extLst>
        </c:ser>
        <c:ser>
          <c:idx val="4"/>
          <c:order val="4"/>
          <c:tx>
            <c:strRef>
              <c:f>Аркуш1!$F$1</c:f>
              <c:strCache>
                <c:ptCount val="1"/>
                <c:pt idx="0">
                  <c:v>НИЗЬКИЙ КГ до експерименту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Аркуш1!$A$2:$A$8</c:f>
              <c:strCache>
                <c:ptCount val="7"/>
                <c:pt idx="0">
                  <c:v>інтимно-сексуальна</c:v>
                </c:pt>
                <c:pt idx="1">
                  <c:v>особистісна ідентифікація</c:v>
                </c:pt>
                <c:pt idx="2">
                  <c:v>господарсько-побутова</c:v>
                </c:pt>
                <c:pt idx="3">
                  <c:v>Батьківсько-виховна</c:v>
                </c:pt>
                <c:pt idx="4">
                  <c:v>соціальна активність</c:v>
                </c:pt>
                <c:pt idx="5">
                  <c:v>емоційно-терапевтична</c:v>
                </c:pt>
                <c:pt idx="6">
                  <c:v>зовнішня привабливість</c:v>
                </c:pt>
              </c:strCache>
            </c:strRef>
          </c:cat>
          <c:val>
            <c:numRef>
              <c:f>Аркуш1!$F$2:$F$8</c:f>
              <c:numCache>
                <c:formatCode>General</c:formatCode>
                <c:ptCount val="7"/>
                <c:pt idx="0">
                  <c:v>14.4</c:v>
                </c:pt>
                <c:pt idx="1">
                  <c:v>28.4</c:v>
                </c:pt>
                <c:pt idx="2">
                  <c:v>14.4</c:v>
                </c:pt>
                <c:pt idx="3">
                  <c:v>14.4</c:v>
                </c:pt>
                <c:pt idx="4">
                  <c:v>28.8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7E8-4920-A48F-293D864DFA93}"/>
            </c:ext>
          </c:extLst>
        </c:ser>
        <c:ser>
          <c:idx val="5"/>
          <c:order val="5"/>
          <c:tx>
            <c:strRef>
              <c:f>Аркуш1!$G$1</c:f>
              <c:strCache>
                <c:ptCount val="1"/>
                <c:pt idx="0">
                  <c:v>НИЗЬКИЙ КГ після експерименту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Аркуш1!$A$2:$A$8</c:f>
              <c:strCache>
                <c:ptCount val="7"/>
                <c:pt idx="0">
                  <c:v>інтимно-сексуальна</c:v>
                </c:pt>
                <c:pt idx="1">
                  <c:v>особистісна ідентифікація</c:v>
                </c:pt>
                <c:pt idx="2">
                  <c:v>господарсько-побутова</c:v>
                </c:pt>
                <c:pt idx="3">
                  <c:v>Батьківсько-виховна</c:v>
                </c:pt>
                <c:pt idx="4">
                  <c:v>соціальна активність</c:v>
                </c:pt>
                <c:pt idx="5">
                  <c:v>емоційно-терапевтична</c:v>
                </c:pt>
                <c:pt idx="6">
                  <c:v>зовнішня привабливість</c:v>
                </c:pt>
              </c:strCache>
            </c:strRef>
          </c:cat>
          <c:val>
            <c:numRef>
              <c:f>Аркуш1!$G$2:$G$8</c:f>
              <c:numCache>
                <c:formatCode>General</c:formatCode>
                <c:ptCount val="7"/>
                <c:pt idx="0">
                  <c:v>14.4</c:v>
                </c:pt>
                <c:pt idx="1">
                  <c:v>0</c:v>
                </c:pt>
                <c:pt idx="2">
                  <c:v>14.4</c:v>
                </c:pt>
                <c:pt idx="3">
                  <c:v>42.8</c:v>
                </c:pt>
                <c:pt idx="4">
                  <c:v>14.4</c:v>
                </c:pt>
                <c:pt idx="5">
                  <c:v>14.4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7E8-4920-A48F-293D864DFA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10773216"/>
        <c:axId val="1147099168"/>
      </c:barChart>
      <c:catAx>
        <c:axId val="1210773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147099168"/>
        <c:crosses val="autoZero"/>
        <c:auto val="1"/>
        <c:lblAlgn val="ctr"/>
        <c:lblOffset val="100"/>
        <c:noMultiLvlLbl val="0"/>
      </c:catAx>
      <c:valAx>
        <c:axId val="11470991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2107732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2893513750059077E-2"/>
          <c:y val="3.4518638726427048E-2"/>
          <c:w val="0.90814101192728836"/>
          <c:h val="0.5852093972745627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Низький рівень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accent1">
                  <a:lumMod val="5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strRef>
              <c:f>Лист1!$A$2:$A$8</c:f>
              <c:strCache>
                <c:ptCount val="7"/>
                <c:pt idx="0">
                  <c:v>Інтимно-сексуальна</c:v>
                </c:pt>
                <c:pt idx="1">
                  <c:v>Особистісної ідентифікації</c:v>
                </c:pt>
                <c:pt idx="2">
                  <c:v>Господарсько-побутова</c:v>
                </c:pt>
                <c:pt idx="3">
                  <c:v>Батьківсько-виховна</c:v>
                </c:pt>
                <c:pt idx="4">
                  <c:v>Соціальної активності</c:v>
                </c:pt>
                <c:pt idx="5">
                  <c:v>Емоційно-терапевтична</c:v>
                </c:pt>
                <c:pt idx="6">
                  <c:v>Зовнішньої привабливості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25</c:v>
                </c:pt>
                <c:pt idx="1">
                  <c:v>15</c:v>
                </c:pt>
                <c:pt idx="2">
                  <c:v>0</c:v>
                </c:pt>
                <c:pt idx="3">
                  <c:v>10</c:v>
                </c:pt>
                <c:pt idx="4">
                  <c:v>0</c:v>
                </c:pt>
                <c:pt idx="5">
                  <c:v>5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03A-42FA-9C61-E7C4A8EA0696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Середній рівень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Лист1!$A$2:$A$8</c:f>
              <c:strCache>
                <c:ptCount val="7"/>
                <c:pt idx="0">
                  <c:v>Інтимно-сексуальна</c:v>
                </c:pt>
                <c:pt idx="1">
                  <c:v>Особистісної ідентифікації</c:v>
                </c:pt>
                <c:pt idx="2">
                  <c:v>Господарсько-побутова</c:v>
                </c:pt>
                <c:pt idx="3">
                  <c:v>Батьківсько-виховна</c:v>
                </c:pt>
                <c:pt idx="4">
                  <c:v>Соціальної активності</c:v>
                </c:pt>
                <c:pt idx="5">
                  <c:v>Емоційно-терапевтична</c:v>
                </c:pt>
                <c:pt idx="6">
                  <c:v>Зовнішньої привабливості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70</c:v>
                </c:pt>
                <c:pt idx="1">
                  <c:v>50</c:v>
                </c:pt>
                <c:pt idx="2">
                  <c:v>70</c:v>
                </c:pt>
                <c:pt idx="3">
                  <c:v>45</c:v>
                </c:pt>
                <c:pt idx="4">
                  <c:v>45</c:v>
                </c:pt>
                <c:pt idx="5">
                  <c:v>40</c:v>
                </c:pt>
                <c:pt idx="6">
                  <c:v>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03A-42FA-9C61-E7C4A8EA0696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Високий рівень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Лист1!$A$2:$A$8</c:f>
              <c:strCache>
                <c:ptCount val="7"/>
                <c:pt idx="0">
                  <c:v>Інтимно-сексуальна</c:v>
                </c:pt>
                <c:pt idx="1">
                  <c:v>Особистісної ідентифікації</c:v>
                </c:pt>
                <c:pt idx="2">
                  <c:v>Господарсько-побутова</c:v>
                </c:pt>
                <c:pt idx="3">
                  <c:v>Батьківсько-виховна</c:v>
                </c:pt>
                <c:pt idx="4">
                  <c:v>Соціальної активності</c:v>
                </c:pt>
                <c:pt idx="5">
                  <c:v>Емоційно-терапевтична</c:v>
                </c:pt>
                <c:pt idx="6">
                  <c:v>Зовнішньої привабливості</c:v>
                </c:pt>
              </c:strCache>
            </c:strRef>
          </c:cat>
          <c:val>
            <c:numRef>
              <c:f>Лист1!$D$2:$D$8</c:f>
              <c:numCache>
                <c:formatCode>General</c:formatCode>
                <c:ptCount val="7"/>
                <c:pt idx="0">
                  <c:v>5</c:v>
                </c:pt>
                <c:pt idx="1">
                  <c:v>35</c:v>
                </c:pt>
                <c:pt idx="2">
                  <c:v>30</c:v>
                </c:pt>
                <c:pt idx="3">
                  <c:v>45</c:v>
                </c:pt>
                <c:pt idx="4">
                  <c:v>55</c:v>
                </c:pt>
                <c:pt idx="5">
                  <c:v>55</c:v>
                </c:pt>
                <c:pt idx="6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03A-42FA-9C61-E7C4A8EA0696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326109504"/>
        <c:axId val="326105584"/>
      </c:barChart>
      <c:catAx>
        <c:axId val="3261095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60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de-DE"/>
          </a:p>
        </c:txPr>
        <c:crossAx val="326105584"/>
        <c:crosses val="autoZero"/>
        <c:auto val="1"/>
        <c:lblAlgn val="ctr"/>
        <c:lblOffset val="100"/>
        <c:noMultiLvlLbl val="0"/>
      </c:catAx>
      <c:valAx>
        <c:axId val="3261055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tint val="75000"/>
                  <a:shade val="60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60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de-DE"/>
          </a:p>
        </c:txPr>
        <c:crossAx val="3261095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400">
          <a:latin typeface="Times New Roman" panose="02020603050405020304" pitchFamily="18" charset="0"/>
          <a:cs typeface="Times New Roman" panose="02020603050405020304" pitchFamily="18" charset="0"/>
        </a:defRPr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524926629370737E-2"/>
          <c:y val="7.4224021592442652E-2"/>
          <c:w val="0.91408561005206701"/>
          <c:h val="0.8068709022708193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Аркуш1!$B$1</c:f>
              <c:strCache>
                <c:ptCount val="1"/>
                <c:pt idx="0">
                  <c:v>критичний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Аркуш1!$A$2:$A$5</c:f>
              <c:strCache>
                <c:ptCount val="2"/>
                <c:pt idx="0">
                  <c:v>чоловіки</c:v>
                </c:pt>
                <c:pt idx="1">
                  <c:v>жінки</c:v>
                </c:pt>
              </c:strCache>
            </c:strRef>
          </c:cat>
          <c:val>
            <c:numRef>
              <c:f>Аркуш1!$B$2:$B$5</c:f>
              <c:numCache>
                <c:formatCode>General</c:formatCode>
                <c:ptCount val="4"/>
                <c:pt idx="0">
                  <c:v>55</c:v>
                </c:pt>
                <c:pt idx="1">
                  <c:v>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30B-415F-B056-FCF6D393B934}"/>
            </c:ext>
          </c:extLst>
        </c:ser>
        <c:ser>
          <c:idx val="1"/>
          <c:order val="1"/>
          <c:tx>
            <c:strRef>
              <c:f>Аркуш1!$C$1</c:f>
              <c:strCache>
                <c:ptCount val="1"/>
                <c:pt idx="0">
                  <c:v>низький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Аркуш1!$A$2:$A$5</c:f>
              <c:strCache>
                <c:ptCount val="2"/>
                <c:pt idx="0">
                  <c:v>чоловіки</c:v>
                </c:pt>
                <c:pt idx="1">
                  <c:v>жінки</c:v>
                </c:pt>
              </c:strCache>
            </c:strRef>
          </c:cat>
          <c:val>
            <c:numRef>
              <c:f>Аркуш1!$C$2:$C$5</c:f>
              <c:numCache>
                <c:formatCode>General</c:formatCode>
                <c:ptCount val="4"/>
                <c:pt idx="0" formatCode="0.00">
                  <c:v>25.05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30B-415F-B056-FCF6D393B934}"/>
            </c:ext>
          </c:extLst>
        </c:ser>
        <c:ser>
          <c:idx val="2"/>
          <c:order val="2"/>
          <c:tx>
            <c:strRef>
              <c:f>Аркуш1!$D$1</c:f>
              <c:strCache>
                <c:ptCount val="1"/>
                <c:pt idx="0">
                  <c:v>середній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Аркуш1!$A$2:$A$5</c:f>
              <c:strCache>
                <c:ptCount val="2"/>
                <c:pt idx="0">
                  <c:v>чоловіки</c:v>
                </c:pt>
                <c:pt idx="1">
                  <c:v>жінки</c:v>
                </c:pt>
              </c:strCache>
            </c:strRef>
          </c:cat>
          <c:val>
            <c:numRef>
              <c:f>Аркуш1!$D$2:$D$5</c:f>
              <c:numCache>
                <c:formatCode>General</c:formatCode>
                <c:ptCount val="4"/>
                <c:pt idx="0">
                  <c:v>20</c:v>
                </c:pt>
                <c:pt idx="1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30B-415F-B056-FCF6D393B934}"/>
            </c:ext>
          </c:extLst>
        </c:ser>
        <c:ser>
          <c:idx val="3"/>
          <c:order val="3"/>
          <c:tx>
            <c:strRef>
              <c:f>Аркуш1!$E$1</c:f>
              <c:strCache>
                <c:ptCount val="1"/>
                <c:pt idx="0">
                  <c:v>високий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Аркуш1!$A$2:$A$5</c:f>
              <c:strCache>
                <c:ptCount val="2"/>
                <c:pt idx="0">
                  <c:v>чоловіки</c:v>
                </c:pt>
                <c:pt idx="1">
                  <c:v>жінки</c:v>
                </c:pt>
              </c:strCache>
            </c:strRef>
          </c:cat>
          <c:val>
            <c:numRef>
              <c:f>Аркуш1!$E$2:$E$5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30B-415F-B056-FCF6D393B9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07850832"/>
        <c:axId val="1109723504"/>
      </c:barChart>
      <c:catAx>
        <c:axId val="1207850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109723504"/>
        <c:crosses val="autoZero"/>
        <c:auto val="1"/>
        <c:lblAlgn val="ctr"/>
        <c:lblOffset val="100"/>
        <c:noMultiLvlLbl val="0"/>
      </c:catAx>
      <c:valAx>
        <c:axId val="11097235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2078508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1796169212377895"/>
          <c:y val="0.94146078300346858"/>
          <c:w val="0.36407661575244205"/>
          <c:h val="5.85392169965314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333120594515726E-2"/>
          <c:y val="1.2991079723018406E-2"/>
          <c:w val="0.91413117058189985"/>
          <c:h val="0.6741579179200911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Аркуш1!$B$1</c:f>
              <c:strCache>
                <c:ptCount val="1"/>
                <c:pt idx="0">
                  <c:v>низький рівень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Аркуш1!$A$2:$A$8</c:f>
              <c:strCache>
                <c:ptCount val="7"/>
                <c:pt idx="0">
                  <c:v>інтимно-сексуальна</c:v>
                </c:pt>
                <c:pt idx="1">
                  <c:v>особистісної ідентифікації</c:v>
                </c:pt>
                <c:pt idx="2">
                  <c:v>господарсько-побутова</c:v>
                </c:pt>
                <c:pt idx="3">
                  <c:v>батьківсько-виховна</c:v>
                </c:pt>
                <c:pt idx="4">
                  <c:v>соціальна активність</c:v>
                </c:pt>
                <c:pt idx="5">
                  <c:v>емоційно-терапевтична</c:v>
                </c:pt>
                <c:pt idx="6">
                  <c:v>зовнішня привабливість</c:v>
                </c:pt>
              </c:strCache>
            </c:strRef>
          </c:cat>
          <c:val>
            <c:numRef>
              <c:f>Аркуш1!$B$2:$B$8</c:f>
              <c:numCache>
                <c:formatCode>General</c:formatCode>
                <c:ptCount val="7"/>
                <c:pt idx="0">
                  <c:v>15</c:v>
                </c:pt>
                <c:pt idx="1">
                  <c:v>30</c:v>
                </c:pt>
                <c:pt idx="2">
                  <c:v>10</c:v>
                </c:pt>
                <c:pt idx="3">
                  <c:v>15</c:v>
                </c:pt>
                <c:pt idx="4">
                  <c:v>15</c:v>
                </c:pt>
                <c:pt idx="5">
                  <c:v>10</c:v>
                </c:pt>
                <c:pt idx="6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CD1-4EFA-8371-2EC7678748C7}"/>
            </c:ext>
          </c:extLst>
        </c:ser>
        <c:ser>
          <c:idx val="1"/>
          <c:order val="1"/>
          <c:tx>
            <c:strRef>
              <c:f>Аркуш1!$C$1</c:f>
              <c:strCache>
                <c:ptCount val="1"/>
                <c:pt idx="0">
                  <c:v>середній рівень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Аркуш1!$A$2:$A$8</c:f>
              <c:strCache>
                <c:ptCount val="7"/>
                <c:pt idx="0">
                  <c:v>інтимно-сексуальна</c:v>
                </c:pt>
                <c:pt idx="1">
                  <c:v>особистісної ідентифікації</c:v>
                </c:pt>
                <c:pt idx="2">
                  <c:v>господарсько-побутова</c:v>
                </c:pt>
                <c:pt idx="3">
                  <c:v>батьківсько-виховна</c:v>
                </c:pt>
                <c:pt idx="4">
                  <c:v>соціальна активність</c:v>
                </c:pt>
                <c:pt idx="5">
                  <c:v>емоційно-терапевтична</c:v>
                </c:pt>
                <c:pt idx="6">
                  <c:v>зовнішня привабливість</c:v>
                </c:pt>
              </c:strCache>
            </c:strRef>
          </c:cat>
          <c:val>
            <c:numRef>
              <c:f>Аркуш1!$C$2:$C$8</c:f>
              <c:numCache>
                <c:formatCode>General</c:formatCode>
                <c:ptCount val="7"/>
                <c:pt idx="0">
                  <c:v>60</c:v>
                </c:pt>
                <c:pt idx="1">
                  <c:v>15</c:v>
                </c:pt>
                <c:pt idx="2">
                  <c:v>35</c:v>
                </c:pt>
                <c:pt idx="3">
                  <c:v>30</c:v>
                </c:pt>
                <c:pt idx="4">
                  <c:v>40</c:v>
                </c:pt>
                <c:pt idx="5">
                  <c:v>45</c:v>
                </c:pt>
                <c:pt idx="6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CD1-4EFA-8371-2EC7678748C7}"/>
            </c:ext>
          </c:extLst>
        </c:ser>
        <c:ser>
          <c:idx val="2"/>
          <c:order val="2"/>
          <c:tx>
            <c:strRef>
              <c:f>Аркуш1!$D$1</c:f>
              <c:strCache>
                <c:ptCount val="1"/>
                <c:pt idx="0">
                  <c:v>високий рівень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Аркуш1!$A$2:$A$8</c:f>
              <c:strCache>
                <c:ptCount val="7"/>
                <c:pt idx="0">
                  <c:v>інтимно-сексуальна</c:v>
                </c:pt>
                <c:pt idx="1">
                  <c:v>особистісної ідентифікації</c:v>
                </c:pt>
                <c:pt idx="2">
                  <c:v>господарсько-побутова</c:v>
                </c:pt>
                <c:pt idx="3">
                  <c:v>батьківсько-виховна</c:v>
                </c:pt>
                <c:pt idx="4">
                  <c:v>соціальна активність</c:v>
                </c:pt>
                <c:pt idx="5">
                  <c:v>емоційно-терапевтична</c:v>
                </c:pt>
                <c:pt idx="6">
                  <c:v>зовнішня привабливість</c:v>
                </c:pt>
              </c:strCache>
            </c:strRef>
          </c:cat>
          <c:val>
            <c:numRef>
              <c:f>Аркуш1!$D$2:$D$8</c:f>
              <c:numCache>
                <c:formatCode>General</c:formatCode>
                <c:ptCount val="7"/>
                <c:pt idx="0">
                  <c:v>25</c:v>
                </c:pt>
                <c:pt idx="1">
                  <c:v>55</c:v>
                </c:pt>
                <c:pt idx="2">
                  <c:v>55</c:v>
                </c:pt>
                <c:pt idx="3">
                  <c:v>55</c:v>
                </c:pt>
                <c:pt idx="4">
                  <c:v>45</c:v>
                </c:pt>
                <c:pt idx="5">
                  <c:v>45</c:v>
                </c:pt>
                <c:pt idx="6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CD1-4EFA-8371-2EC7678748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07852832"/>
        <c:axId val="1222483664"/>
      </c:barChart>
      <c:catAx>
        <c:axId val="1207852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222483664"/>
        <c:crosses val="autoZero"/>
        <c:auto val="1"/>
        <c:lblAlgn val="ctr"/>
        <c:lblOffset val="100"/>
        <c:noMultiLvlLbl val="0"/>
      </c:catAx>
      <c:valAx>
        <c:axId val="12224836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2078528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Аркуш1!$B$1</c:f>
              <c:strCache>
                <c:ptCount val="1"/>
                <c:pt idx="0">
                  <c:v>низький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Аркуш1!$A$2:$A$9</c:f>
              <c:strCache>
                <c:ptCount val="8"/>
                <c:pt idx="0">
                  <c:v>авторитарний</c:v>
                </c:pt>
                <c:pt idx="1">
                  <c:v>егоїстичний</c:v>
                </c:pt>
                <c:pt idx="2">
                  <c:v>агресивний</c:v>
                </c:pt>
                <c:pt idx="3">
                  <c:v>підозрілий</c:v>
                </c:pt>
                <c:pt idx="4">
                  <c:v>підпорядкований</c:v>
                </c:pt>
                <c:pt idx="5">
                  <c:v>залежний</c:v>
                </c:pt>
                <c:pt idx="6">
                  <c:v>дружелюбний</c:v>
                </c:pt>
                <c:pt idx="7">
                  <c:v>альтруїстичний</c:v>
                </c:pt>
              </c:strCache>
            </c:strRef>
          </c:cat>
          <c:val>
            <c:numRef>
              <c:f>Аркуш1!$B$2:$B$9</c:f>
              <c:numCache>
                <c:formatCode>General</c:formatCode>
                <c:ptCount val="8"/>
                <c:pt idx="0">
                  <c:v>12.5</c:v>
                </c:pt>
                <c:pt idx="1">
                  <c:v>27.5</c:v>
                </c:pt>
                <c:pt idx="2">
                  <c:v>22.5</c:v>
                </c:pt>
                <c:pt idx="3">
                  <c:v>40</c:v>
                </c:pt>
                <c:pt idx="4">
                  <c:v>30</c:v>
                </c:pt>
                <c:pt idx="5">
                  <c:v>30</c:v>
                </c:pt>
                <c:pt idx="6">
                  <c:v>17.5</c:v>
                </c:pt>
                <c:pt idx="7">
                  <c:v>12.5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35D-49ED-81DD-9321A9DAEBA9}"/>
            </c:ext>
          </c:extLst>
        </c:ser>
        <c:ser>
          <c:idx val="1"/>
          <c:order val="1"/>
          <c:tx>
            <c:strRef>
              <c:f>Аркуш1!$C$1</c:f>
              <c:strCache>
                <c:ptCount val="1"/>
                <c:pt idx="0">
                  <c:v>середній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Аркуш1!$A$2:$A$9</c:f>
              <c:strCache>
                <c:ptCount val="8"/>
                <c:pt idx="0">
                  <c:v>авторитарний</c:v>
                </c:pt>
                <c:pt idx="1">
                  <c:v>егоїстичний</c:v>
                </c:pt>
                <c:pt idx="2">
                  <c:v>агресивний</c:v>
                </c:pt>
                <c:pt idx="3">
                  <c:v>підозрілий</c:v>
                </c:pt>
                <c:pt idx="4">
                  <c:v>підпорядкований</c:v>
                </c:pt>
                <c:pt idx="5">
                  <c:v>залежний</c:v>
                </c:pt>
                <c:pt idx="6">
                  <c:v>дружелюбний</c:v>
                </c:pt>
                <c:pt idx="7">
                  <c:v>альтруїстичний</c:v>
                </c:pt>
              </c:strCache>
            </c:strRef>
          </c:cat>
          <c:val>
            <c:numRef>
              <c:f>Аркуш1!$C$2:$C$9</c:f>
              <c:numCache>
                <c:formatCode>General</c:formatCode>
                <c:ptCount val="8"/>
                <c:pt idx="0">
                  <c:v>35</c:v>
                </c:pt>
                <c:pt idx="1">
                  <c:v>55</c:v>
                </c:pt>
                <c:pt idx="2">
                  <c:v>52.5</c:v>
                </c:pt>
                <c:pt idx="3">
                  <c:v>27.5</c:v>
                </c:pt>
                <c:pt idx="4">
                  <c:v>42.5</c:v>
                </c:pt>
                <c:pt idx="5">
                  <c:v>50</c:v>
                </c:pt>
                <c:pt idx="6">
                  <c:v>37.5</c:v>
                </c:pt>
                <c:pt idx="7">
                  <c:v>27.5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35D-49ED-81DD-9321A9DAEBA9}"/>
            </c:ext>
          </c:extLst>
        </c:ser>
        <c:ser>
          <c:idx val="2"/>
          <c:order val="2"/>
          <c:tx>
            <c:strRef>
              <c:f>Аркуш1!$D$1</c:f>
              <c:strCache>
                <c:ptCount val="1"/>
                <c:pt idx="0">
                  <c:v>високий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Аркуш1!$A$2:$A$9</c:f>
              <c:strCache>
                <c:ptCount val="8"/>
                <c:pt idx="0">
                  <c:v>авторитарний</c:v>
                </c:pt>
                <c:pt idx="1">
                  <c:v>егоїстичний</c:v>
                </c:pt>
                <c:pt idx="2">
                  <c:v>агресивний</c:v>
                </c:pt>
                <c:pt idx="3">
                  <c:v>підозрілий</c:v>
                </c:pt>
                <c:pt idx="4">
                  <c:v>підпорядкований</c:v>
                </c:pt>
                <c:pt idx="5">
                  <c:v>залежний</c:v>
                </c:pt>
                <c:pt idx="6">
                  <c:v>дружелюбний</c:v>
                </c:pt>
                <c:pt idx="7">
                  <c:v>альтруїстичний</c:v>
                </c:pt>
              </c:strCache>
            </c:strRef>
          </c:cat>
          <c:val>
            <c:numRef>
              <c:f>Аркуш1!$D$2:$D$9</c:f>
              <c:numCache>
                <c:formatCode>General</c:formatCode>
                <c:ptCount val="8"/>
                <c:pt idx="0">
                  <c:v>42.5</c:v>
                </c:pt>
                <c:pt idx="1">
                  <c:v>17.5</c:v>
                </c:pt>
                <c:pt idx="2">
                  <c:v>22.5</c:v>
                </c:pt>
                <c:pt idx="3">
                  <c:v>22.5</c:v>
                </c:pt>
                <c:pt idx="4">
                  <c:v>17.5</c:v>
                </c:pt>
                <c:pt idx="5">
                  <c:v>17.5</c:v>
                </c:pt>
                <c:pt idx="6">
                  <c:v>40</c:v>
                </c:pt>
                <c:pt idx="7">
                  <c:v>37.5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35D-49ED-81DD-9321A9DAEBA9}"/>
            </c:ext>
          </c:extLst>
        </c:ser>
        <c:ser>
          <c:idx val="3"/>
          <c:order val="3"/>
          <c:tx>
            <c:strRef>
              <c:f>Аркуш1!$E$1</c:f>
              <c:strCache>
                <c:ptCount val="1"/>
                <c:pt idx="0">
                  <c:v>екстремальний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Аркуш1!$A$2:$A$9</c:f>
              <c:strCache>
                <c:ptCount val="8"/>
                <c:pt idx="0">
                  <c:v>авторитарний</c:v>
                </c:pt>
                <c:pt idx="1">
                  <c:v>егоїстичний</c:v>
                </c:pt>
                <c:pt idx="2">
                  <c:v>агресивний</c:v>
                </c:pt>
                <c:pt idx="3">
                  <c:v>підозрілий</c:v>
                </c:pt>
                <c:pt idx="4">
                  <c:v>підпорядкований</c:v>
                </c:pt>
                <c:pt idx="5">
                  <c:v>залежний</c:v>
                </c:pt>
                <c:pt idx="6">
                  <c:v>дружелюбний</c:v>
                </c:pt>
                <c:pt idx="7">
                  <c:v>альтруїстичний</c:v>
                </c:pt>
              </c:strCache>
            </c:strRef>
          </c:cat>
          <c:val>
            <c:numRef>
              <c:f>Аркуш1!$E$2:$E$9</c:f>
              <c:numCache>
                <c:formatCode>General</c:formatCode>
                <c:ptCount val="8"/>
                <c:pt idx="0">
                  <c:v>10.5</c:v>
                </c:pt>
                <c:pt idx="1">
                  <c:v>0</c:v>
                </c:pt>
                <c:pt idx="2">
                  <c:v>2.5</c:v>
                </c:pt>
                <c:pt idx="3">
                  <c:v>10</c:v>
                </c:pt>
                <c:pt idx="4">
                  <c:v>10</c:v>
                </c:pt>
                <c:pt idx="5">
                  <c:v>2.5</c:v>
                </c:pt>
                <c:pt idx="6">
                  <c:v>5</c:v>
                </c:pt>
                <c:pt idx="7">
                  <c:v>22.5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35D-49ED-81DD-9321A9DAEB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42686848"/>
        <c:axId val="1222487824"/>
      </c:barChart>
      <c:catAx>
        <c:axId val="13426868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222487824"/>
        <c:crosses val="autoZero"/>
        <c:auto val="1"/>
        <c:lblAlgn val="ctr"/>
        <c:lblOffset val="100"/>
        <c:noMultiLvlLbl val="0"/>
      </c:catAx>
      <c:valAx>
        <c:axId val="12224878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3426868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84685768445611E-2"/>
          <c:y val="6.6287878787878785E-2"/>
          <c:w val="0.91921660834062413"/>
          <c:h val="0.460700757575757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Аркуш1!$B$1</c:f>
              <c:strCache>
                <c:ptCount val="1"/>
                <c:pt idx="0">
                  <c:v>Чол. Низький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Аркуш1!$A$2:$A$9</c:f>
              <c:strCache>
                <c:ptCount val="8"/>
                <c:pt idx="0">
                  <c:v>авторитарний</c:v>
                </c:pt>
                <c:pt idx="1">
                  <c:v>егоїстичний</c:v>
                </c:pt>
                <c:pt idx="2">
                  <c:v>агресивний</c:v>
                </c:pt>
                <c:pt idx="3">
                  <c:v>підозрілий</c:v>
                </c:pt>
                <c:pt idx="4">
                  <c:v>підпорядкований</c:v>
                </c:pt>
                <c:pt idx="5">
                  <c:v>залежний</c:v>
                </c:pt>
                <c:pt idx="6">
                  <c:v>дружелюбний</c:v>
                </c:pt>
                <c:pt idx="7">
                  <c:v>альтруїстичний</c:v>
                </c:pt>
              </c:strCache>
            </c:strRef>
          </c:cat>
          <c:val>
            <c:numRef>
              <c:f>Аркуш1!$B$2:$B$9</c:f>
              <c:numCache>
                <c:formatCode>General</c:formatCode>
                <c:ptCount val="8"/>
                <c:pt idx="0">
                  <c:v>10</c:v>
                </c:pt>
                <c:pt idx="1">
                  <c:v>25</c:v>
                </c:pt>
                <c:pt idx="2">
                  <c:v>25</c:v>
                </c:pt>
                <c:pt idx="3">
                  <c:v>35</c:v>
                </c:pt>
                <c:pt idx="4">
                  <c:v>40</c:v>
                </c:pt>
                <c:pt idx="5">
                  <c:v>30</c:v>
                </c:pt>
                <c:pt idx="6">
                  <c:v>15</c:v>
                </c:pt>
                <c:pt idx="7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541-4A99-A4EF-E4D553BC9C9D}"/>
            </c:ext>
          </c:extLst>
        </c:ser>
        <c:ser>
          <c:idx val="1"/>
          <c:order val="1"/>
          <c:tx>
            <c:strRef>
              <c:f>Аркуш1!$C$1</c:f>
              <c:strCache>
                <c:ptCount val="1"/>
                <c:pt idx="0">
                  <c:v>Жін. Низький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Аркуш1!$A$2:$A$9</c:f>
              <c:strCache>
                <c:ptCount val="8"/>
                <c:pt idx="0">
                  <c:v>авторитарний</c:v>
                </c:pt>
                <c:pt idx="1">
                  <c:v>егоїстичний</c:v>
                </c:pt>
                <c:pt idx="2">
                  <c:v>агресивний</c:v>
                </c:pt>
                <c:pt idx="3">
                  <c:v>підозрілий</c:v>
                </c:pt>
                <c:pt idx="4">
                  <c:v>підпорядкований</c:v>
                </c:pt>
                <c:pt idx="5">
                  <c:v>залежний</c:v>
                </c:pt>
                <c:pt idx="6">
                  <c:v>дружелюбний</c:v>
                </c:pt>
                <c:pt idx="7">
                  <c:v>альтруїстичний</c:v>
                </c:pt>
              </c:strCache>
            </c:strRef>
          </c:cat>
          <c:val>
            <c:numRef>
              <c:f>Аркуш1!$C$2:$C$9</c:f>
              <c:numCache>
                <c:formatCode>General</c:formatCode>
                <c:ptCount val="8"/>
                <c:pt idx="0">
                  <c:v>15</c:v>
                </c:pt>
                <c:pt idx="1">
                  <c:v>30</c:v>
                </c:pt>
                <c:pt idx="2">
                  <c:v>20</c:v>
                </c:pt>
                <c:pt idx="3">
                  <c:v>45</c:v>
                </c:pt>
                <c:pt idx="4">
                  <c:v>20</c:v>
                </c:pt>
                <c:pt idx="5">
                  <c:v>30</c:v>
                </c:pt>
                <c:pt idx="6">
                  <c:v>20</c:v>
                </c:pt>
                <c:pt idx="7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541-4A99-A4EF-E4D553BC9C9D}"/>
            </c:ext>
          </c:extLst>
        </c:ser>
        <c:ser>
          <c:idx val="2"/>
          <c:order val="2"/>
          <c:tx>
            <c:strRef>
              <c:f>Аркуш1!$D$1</c:f>
              <c:strCache>
                <c:ptCount val="1"/>
                <c:pt idx="0">
                  <c:v>Чол.середній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Аркуш1!$A$2:$A$9</c:f>
              <c:strCache>
                <c:ptCount val="8"/>
                <c:pt idx="0">
                  <c:v>авторитарний</c:v>
                </c:pt>
                <c:pt idx="1">
                  <c:v>егоїстичний</c:v>
                </c:pt>
                <c:pt idx="2">
                  <c:v>агресивний</c:v>
                </c:pt>
                <c:pt idx="3">
                  <c:v>підозрілий</c:v>
                </c:pt>
                <c:pt idx="4">
                  <c:v>підпорядкований</c:v>
                </c:pt>
                <c:pt idx="5">
                  <c:v>залежний</c:v>
                </c:pt>
                <c:pt idx="6">
                  <c:v>дружелюбний</c:v>
                </c:pt>
                <c:pt idx="7">
                  <c:v>альтруїстичний</c:v>
                </c:pt>
              </c:strCache>
            </c:strRef>
          </c:cat>
          <c:val>
            <c:numRef>
              <c:f>Аркуш1!$D$2:$D$9</c:f>
              <c:numCache>
                <c:formatCode>General</c:formatCode>
                <c:ptCount val="8"/>
                <c:pt idx="0">
                  <c:v>45</c:v>
                </c:pt>
                <c:pt idx="1">
                  <c:v>60</c:v>
                </c:pt>
                <c:pt idx="2">
                  <c:v>55</c:v>
                </c:pt>
                <c:pt idx="3">
                  <c:v>25</c:v>
                </c:pt>
                <c:pt idx="4">
                  <c:v>35</c:v>
                </c:pt>
                <c:pt idx="5">
                  <c:v>50</c:v>
                </c:pt>
                <c:pt idx="6">
                  <c:v>50</c:v>
                </c:pt>
                <c:pt idx="7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541-4A99-A4EF-E4D553BC9C9D}"/>
            </c:ext>
          </c:extLst>
        </c:ser>
        <c:ser>
          <c:idx val="3"/>
          <c:order val="3"/>
          <c:tx>
            <c:strRef>
              <c:f>Аркуш1!$E$1</c:f>
              <c:strCache>
                <c:ptCount val="1"/>
                <c:pt idx="0">
                  <c:v>Жін.середній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Аркуш1!$A$2:$A$9</c:f>
              <c:strCache>
                <c:ptCount val="8"/>
                <c:pt idx="0">
                  <c:v>авторитарний</c:v>
                </c:pt>
                <c:pt idx="1">
                  <c:v>егоїстичний</c:v>
                </c:pt>
                <c:pt idx="2">
                  <c:v>агресивний</c:v>
                </c:pt>
                <c:pt idx="3">
                  <c:v>підозрілий</c:v>
                </c:pt>
                <c:pt idx="4">
                  <c:v>підпорядкований</c:v>
                </c:pt>
                <c:pt idx="5">
                  <c:v>залежний</c:v>
                </c:pt>
                <c:pt idx="6">
                  <c:v>дружелюбний</c:v>
                </c:pt>
                <c:pt idx="7">
                  <c:v>альтруїстичний</c:v>
                </c:pt>
              </c:strCache>
            </c:strRef>
          </c:cat>
          <c:val>
            <c:numRef>
              <c:f>Аркуш1!$E$2:$E$9</c:f>
              <c:numCache>
                <c:formatCode>General</c:formatCode>
                <c:ptCount val="8"/>
                <c:pt idx="0">
                  <c:v>25</c:v>
                </c:pt>
                <c:pt idx="1">
                  <c:v>50</c:v>
                </c:pt>
                <c:pt idx="2">
                  <c:v>50</c:v>
                </c:pt>
                <c:pt idx="3">
                  <c:v>30</c:v>
                </c:pt>
                <c:pt idx="4">
                  <c:v>50</c:v>
                </c:pt>
                <c:pt idx="5">
                  <c:v>50</c:v>
                </c:pt>
                <c:pt idx="6">
                  <c:v>25</c:v>
                </c:pt>
                <c:pt idx="7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541-4A99-A4EF-E4D553BC9C9D}"/>
            </c:ext>
          </c:extLst>
        </c:ser>
        <c:ser>
          <c:idx val="4"/>
          <c:order val="4"/>
          <c:tx>
            <c:strRef>
              <c:f>Аркуш1!$F$1</c:f>
              <c:strCache>
                <c:ptCount val="1"/>
                <c:pt idx="0">
                  <c:v>Чол.високий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Аркуш1!$A$2:$A$9</c:f>
              <c:strCache>
                <c:ptCount val="8"/>
                <c:pt idx="0">
                  <c:v>авторитарний</c:v>
                </c:pt>
                <c:pt idx="1">
                  <c:v>егоїстичний</c:v>
                </c:pt>
                <c:pt idx="2">
                  <c:v>агресивний</c:v>
                </c:pt>
                <c:pt idx="3">
                  <c:v>підозрілий</c:v>
                </c:pt>
                <c:pt idx="4">
                  <c:v>підпорядкований</c:v>
                </c:pt>
                <c:pt idx="5">
                  <c:v>залежний</c:v>
                </c:pt>
                <c:pt idx="6">
                  <c:v>дружелюбний</c:v>
                </c:pt>
                <c:pt idx="7">
                  <c:v>альтруїстичний</c:v>
                </c:pt>
              </c:strCache>
            </c:strRef>
          </c:cat>
          <c:val>
            <c:numRef>
              <c:f>Аркуш1!$F$2:$F$9</c:f>
              <c:numCache>
                <c:formatCode>General</c:formatCode>
                <c:ptCount val="8"/>
                <c:pt idx="0">
                  <c:v>35</c:v>
                </c:pt>
                <c:pt idx="1">
                  <c:v>15</c:v>
                </c:pt>
                <c:pt idx="2">
                  <c:v>20</c:v>
                </c:pt>
                <c:pt idx="3">
                  <c:v>35</c:v>
                </c:pt>
                <c:pt idx="4">
                  <c:v>15</c:v>
                </c:pt>
                <c:pt idx="5">
                  <c:v>15</c:v>
                </c:pt>
                <c:pt idx="6">
                  <c:v>30</c:v>
                </c:pt>
                <c:pt idx="7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541-4A99-A4EF-E4D553BC9C9D}"/>
            </c:ext>
          </c:extLst>
        </c:ser>
        <c:ser>
          <c:idx val="5"/>
          <c:order val="5"/>
          <c:tx>
            <c:strRef>
              <c:f>Аркуш1!$G$1</c:f>
              <c:strCache>
                <c:ptCount val="1"/>
                <c:pt idx="0">
                  <c:v>Жін.високий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Аркуш1!$A$2:$A$9</c:f>
              <c:strCache>
                <c:ptCount val="8"/>
                <c:pt idx="0">
                  <c:v>авторитарний</c:v>
                </c:pt>
                <c:pt idx="1">
                  <c:v>егоїстичний</c:v>
                </c:pt>
                <c:pt idx="2">
                  <c:v>агресивний</c:v>
                </c:pt>
                <c:pt idx="3">
                  <c:v>підозрілий</c:v>
                </c:pt>
                <c:pt idx="4">
                  <c:v>підпорядкований</c:v>
                </c:pt>
                <c:pt idx="5">
                  <c:v>залежний</c:v>
                </c:pt>
                <c:pt idx="6">
                  <c:v>дружелюбний</c:v>
                </c:pt>
                <c:pt idx="7">
                  <c:v>альтруїстичний</c:v>
                </c:pt>
              </c:strCache>
            </c:strRef>
          </c:cat>
          <c:val>
            <c:numRef>
              <c:f>Аркуш1!$G$2:$G$9</c:f>
              <c:numCache>
                <c:formatCode>General</c:formatCode>
                <c:ptCount val="8"/>
                <c:pt idx="0">
                  <c:v>50</c:v>
                </c:pt>
                <c:pt idx="1">
                  <c:v>20</c:v>
                </c:pt>
                <c:pt idx="2">
                  <c:v>25</c:v>
                </c:pt>
                <c:pt idx="3">
                  <c:v>10</c:v>
                </c:pt>
                <c:pt idx="4">
                  <c:v>20</c:v>
                </c:pt>
                <c:pt idx="5">
                  <c:v>20</c:v>
                </c:pt>
                <c:pt idx="6">
                  <c:v>50</c:v>
                </c:pt>
                <c:pt idx="7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541-4A99-A4EF-E4D553BC9C9D}"/>
            </c:ext>
          </c:extLst>
        </c:ser>
        <c:ser>
          <c:idx val="6"/>
          <c:order val="6"/>
          <c:tx>
            <c:strRef>
              <c:f>Аркуш1!$H$1</c:f>
              <c:strCache>
                <c:ptCount val="1"/>
                <c:pt idx="0">
                  <c:v>Чол.екстремальний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Аркуш1!$A$2:$A$9</c:f>
              <c:strCache>
                <c:ptCount val="8"/>
                <c:pt idx="0">
                  <c:v>авторитарний</c:v>
                </c:pt>
                <c:pt idx="1">
                  <c:v>егоїстичний</c:v>
                </c:pt>
                <c:pt idx="2">
                  <c:v>агресивний</c:v>
                </c:pt>
                <c:pt idx="3">
                  <c:v>підозрілий</c:v>
                </c:pt>
                <c:pt idx="4">
                  <c:v>підпорядкований</c:v>
                </c:pt>
                <c:pt idx="5">
                  <c:v>залежний</c:v>
                </c:pt>
                <c:pt idx="6">
                  <c:v>дружелюбний</c:v>
                </c:pt>
                <c:pt idx="7">
                  <c:v>альтруїстичний</c:v>
                </c:pt>
              </c:strCache>
            </c:strRef>
          </c:cat>
          <c:val>
            <c:numRef>
              <c:f>Аркуш1!$H$2:$H$9</c:f>
              <c:numCache>
                <c:formatCode>General</c:formatCode>
                <c:ptCount val="8"/>
                <c:pt idx="0">
                  <c:v>10</c:v>
                </c:pt>
                <c:pt idx="1">
                  <c:v>0</c:v>
                </c:pt>
                <c:pt idx="2">
                  <c:v>0</c:v>
                </c:pt>
                <c:pt idx="3">
                  <c:v>5</c:v>
                </c:pt>
                <c:pt idx="4">
                  <c:v>10</c:v>
                </c:pt>
                <c:pt idx="5">
                  <c:v>5</c:v>
                </c:pt>
                <c:pt idx="6">
                  <c:v>5</c:v>
                </c:pt>
                <c:pt idx="7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541-4A99-A4EF-E4D553BC9C9D}"/>
            </c:ext>
          </c:extLst>
        </c:ser>
        <c:ser>
          <c:idx val="7"/>
          <c:order val="7"/>
          <c:tx>
            <c:strRef>
              <c:f>Аркуш1!$I$1</c:f>
              <c:strCache>
                <c:ptCount val="1"/>
                <c:pt idx="0">
                  <c:v>Жін.екстремальний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Аркуш1!$A$2:$A$9</c:f>
              <c:strCache>
                <c:ptCount val="8"/>
                <c:pt idx="0">
                  <c:v>авторитарний</c:v>
                </c:pt>
                <c:pt idx="1">
                  <c:v>егоїстичний</c:v>
                </c:pt>
                <c:pt idx="2">
                  <c:v>агресивний</c:v>
                </c:pt>
                <c:pt idx="3">
                  <c:v>підозрілий</c:v>
                </c:pt>
                <c:pt idx="4">
                  <c:v>підпорядкований</c:v>
                </c:pt>
                <c:pt idx="5">
                  <c:v>залежний</c:v>
                </c:pt>
                <c:pt idx="6">
                  <c:v>дружелюбний</c:v>
                </c:pt>
                <c:pt idx="7">
                  <c:v>альтруїстичний</c:v>
                </c:pt>
              </c:strCache>
            </c:strRef>
          </c:cat>
          <c:val>
            <c:numRef>
              <c:f>Аркуш1!$I$2:$I$9</c:f>
              <c:numCache>
                <c:formatCode>General</c:formatCode>
                <c:ptCount val="8"/>
                <c:pt idx="0">
                  <c:v>10</c:v>
                </c:pt>
                <c:pt idx="1">
                  <c:v>0</c:v>
                </c:pt>
                <c:pt idx="2">
                  <c:v>5</c:v>
                </c:pt>
                <c:pt idx="3">
                  <c:v>15</c:v>
                </c:pt>
                <c:pt idx="4">
                  <c:v>10</c:v>
                </c:pt>
                <c:pt idx="5">
                  <c:v>0</c:v>
                </c:pt>
                <c:pt idx="6">
                  <c:v>5</c:v>
                </c:pt>
                <c:pt idx="7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8541-4A99-A4EF-E4D553BC9C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42681248"/>
        <c:axId val="1222496144"/>
      </c:barChart>
      <c:catAx>
        <c:axId val="13426812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222496144"/>
        <c:crosses val="autoZero"/>
        <c:auto val="1"/>
        <c:lblAlgn val="ctr"/>
        <c:lblOffset val="100"/>
        <c:noMultiLvlLbl val="0"/>
      </c:catAx>
      <c:valAx>
        <c:axId val="12224961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3426812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Аркуш1!$B$1</c:f>
              <c:strCache>
                <c:ptCount val="1"/>
                <c:pt idx="0">
                  <c:v>низький рівень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Аркуш1!$A$2:$A$7</c:f>
              <c:strCache>
                <c:ptCount val="6"/>
                <c:pt idx="0">
                  <c:v>Ie включення себе</c:v>
                </c:pt>
                <c:pt idx="1">
                  <c:v>Iw включення інших</c:v>
                </c:pt>
                <c:pt idx="2">
                  <c:v>Ce контроль себе</c:v>
                </c:pt>
                <c:pt idx="3">
                  <c:v>Cw контроль інші</c:v>
                </c:pt>
                <c:pt idx="4">
                  <c:v>Aeафект свій</c:v>
                </c:pt>
                <c:pt idx="5">
                  <c:v>Aw Афект інших</c:v>
                </c:pt>
              </c:strCache>
            </c:strRef>
          </c:cat>
          <c:val>
            <c:numRef>
              <c:f>Аркуш1!$B$2:$B$7</c:f>
              <c:numCache>
                <c:formatCode>General</c:formatCode>
                <c:ptCount val="6"/>
                <c:pt idx="0">
                  <c:v>30</c:v>
                </c:pt>
                <c:pt idx="1">
                  <c:v>60</c:v>
                </c:pt>
                <c:pt idx="2">
                  <c:v>47.5</c:v>
                </c:pt>
                <c:pt idx="3">
                  <c:v>47.5</c:v>
                </c:pt>
                <c:pt idx="4">
                  <c:v>45</c:v>
                </c:pt>
                <c:pt idx="5">
                  <c:v>37.5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CB-40BD-B26E-6B0EF3C48E95}"/>
            </c:ext>
          </c:extLst>
        </c:ser>
        <c:ser>
          <c:idx val="1"/>
          <c:order val="1"/>
          <c:tx>
            <c:strRef>
              <c:f>Аркуш1!$C$1</c:f>
              <c:strCache>
                <c:ptCount val="1"/>
                <c:pt idx="0">
                  <c:v>середній рівень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Аркуш1!$A$2:$A$7</c:f>
              <c:strCache>
                <c:ptCount val="6"/>
                <c:pt idx="0">
                  <c:v>Ie включення себе</c:v>
                </c:pt>
                <c:pt idx="1">
                  <c:v>Iw включення інших</c:v>
                </c:pt>
                <c:pt idx="2">
                  <c:v>Ce контроль себе</c:v>
                </c:pt>
                <c:pt idx="3">
                  <c:v>Cw контроль інші</c:v>
                </c:pt>
                <c:pt idx="4">
                  <c:v>Aeафект свій</c:v>
                </c:pt>
                <c:pt idx="5">
                  <c:v>Aw Афект інших</c:v>
                </c:pt>
              </c:strCache>
            </c:strRef>
          </c:cat>
          <c:val>
            <c:numRef>
              <c:f>Аркуш1!$C$2:$C$7</c:f>
              <c:numCache>
                <c:formatCode>General</c:formatCode>
                <c:ptCount val="6"/>
                <c:pt idx="0">
                  <c:v>62.5</c:v>
                </c:pt>
                <c:pt idx="1">
                  <c:v>15</c:v>
                </c:pt>
                <c:pt idx="2">
                  <c:v>35</c:v>
                </c:pt>
                <c:pt idx="3">
                  <c:v>45</c:v>
                </c:pt>
                <c:pt idx="4">
                  <c:v>52.5</c:v>
                </c:pt>
                <c:pt idx="5">
                  <c:v>42.5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CB-40BD-B26E-6B0EF3C48E95}"/>
            </c:ext>
          </c:extLst>
        </c:ser>
        <c:ser>
          <c:idx val="2"/>
          <c:order val="2"/>
          <c:tx>
            <c:strRef>
              <c:f>Аркуш1!$D$1</c:f>
              <c:strCache>
                <c:ptCount val="1"/>
                <c:pt idx="0">
                  <c:v>високий рівень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Аркуш1!$A$2:$A$7</c:f>
              <c:strCache>
                <c:ptCount val="6"/>
                <c:pt idx="0">
                  <c:v>Ie включення себе</c:v>
                </c:pt>
                <c:pt idx="1">
                  <c:v>Iw включення інших</c:v>
                </c:pt>
                <c:pt idx="2">
                  <c:v>Ce контроль себе</c:v>
                </c:pt>
                <c:pt idx="3">
                  <c:v>Cw контроль інші</c:v>
                </c:pt>
                <c:pt idx="4">
                  <c:v>Aeафект свій</c:v>
                </c:pt>
                <c:pt idx="5">
                  <c:v>Aw Афект інших</c:v>
                </c:pt>
              </c:strCache>
            </c:strRef>
          </c:cat>
          <c:val>
            <c:numRef>
              <c:f>Аркуш1!$D$2:$D$7</c:f>
              <c:numCache>
                <c:formatCode>General</c:formatCode>
                <c:ptCount val="6"/>
                <c:pt idx="0">
                  <c:v>7.5</c:v>
                </c:pt>
                <c:pt idx="1">
                  <c:v>25</c:v>
                </c:pt>
                <c:pt idx="2">
                  <c:v>17.5</c:v>
                </c:pt>
                <c:pt idx="3">
                  <c:v>7.5</c:v>
                </c:pt>
                <c:pt idx="4">
                  <c:v>2.5</c:v>
                </c:pt>
                <c:pt idx="5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ECB-40BD-B26E-6B0EF3C48E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40915328"/>
        <c:axId val="1222488656"/>
      </c:barChart>
      <c:catAx>
        <c:axId val="1340915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222488656"/>
        <c:crosses val="autoZero"/>
        <c:auto val="1"/>
        <c:lblAlgn val="ctr"/>
        <c:lblOffset val="100"/>
        <c:noMultiLvlLbl val="0"/>
      </c:catAx>
      <c:valAx>
        <c:axId val="12224886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340915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9888190906283774"/>
          <c:y val="0.92644740203934683"/>
          <c:w val="0.40223618187432453"/>
          <c:h val="7.355259796065315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4923185906442518E-2"/>
          <c:y val="5.9877119293309307E-2"/>
          <c:w val="0.91287497868592671"/>
          <c:h val="0.71263707920312003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чоловіки</c:v>
                </c:pt>
              </c:strCache>
            </c:strRef>
          </c:tx>
          <c:spPr>
            <a:ln w="66675" cap="rnd" cmpd="sng" algn="ctr">
              <a:solidFill>
                <a:schemeClr val="accent1">
                  <a:shade val="60000"/>
                </a:schemeClr>
              </a:solidFill>
              <a:prstDash val="solid"/>
              <a:round/>
            </a:ln>
            <a:effectLst/>
          </c:spPr>
          <c:marker>
            <c:spPr>
              <a:gradFill rotWithShape="1">
                <a:gsLst>
                  <a:gs pos="0">
                    <a:schemeClr val="accent1">
                      <a:tint val="94000"/>
                      <a:satMod val="100000"/>
                      <a:lumMod val="108000"/>
                    </a:schemeClr>
                  </a:gs>
                  <a:gs pos="50000">
                    <a:schemeClr val="accent1">
                      <a:tint val="98000"/>
                      <a:shade val="100000"/>
                      <a:satMod val="100000"/>
                      <a:lumMod val="100000"/>
                    </a:schemeClr>
                  </a:gs>
                  <a:gs pos="100000">
                    <a:schemeClr val="accent1">
                      <a:shade val="72000"/>
                      <a:satMod val="120000"/>
                      <a:lumMod val="100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1">
                    <a:shade val="60000"/>
                  </a:schemeClr>
                </a:solidFill>
                <a:prstDash val="solid"/>
                <a:round/>
              </a:ln>
              <a:effectLst>
                <a:outerShdw blurRad="63500" dist="25400" dir="5400000" algn="ctr" rotWithShape="0">
                  <a:srgbClr val="000000">
                    <a:alpha val="69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1200000"/>
                </a:lightRig>
              </a:scene3d>
              <a:sp3d prstMaterial="plastic">
                <a:bevelT w="25400" h="25400"/>
              </a:sp3d>
            </c:spPr>
          </c:marker>
          <c:cat>
            <c:strRef>
              <c:f>Лист1!$A$2:$A$7</c:f>
              <c:strCache>
                <c:ptCount val="6"/>
                <c:pt idx="0">
                  <c:v>Ie</c:v>
                </c:pt>
                <c:pt idx="1">
                  <c:v>Iw</c:v>
                </c:pt>
                <c:pt idx="2">
                  <c:v>Ce</c:v>
                </c:pt>
                <c:pt idx="3">
                  <c:v>Cw</c:v>
                </c:pt>
                <c:pt idx="4">
                  <c:v>Ae</c:v>
                </c:pt>
                <c:pt idx="5">
                  <c:v>Aw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45</c:v>
                </c:pt>
                <c:pt idx="1">
                  <c:v>75</c:v>
                </c:pt>
                <c:pt idx="2">
                  <c:v>59</c:v>
                </c:pt>
                <c:pt idx="3">
                  <c:v>55</c:v>
                </c:pt>
                <c:pt idx="4">
                  <c:v>60</c:v>
                </c:pt>
                <c:pt idx="5">
                  <c:v>55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019-4DD4-8D17-91792477BB2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жінки</c:v>
                </c:pt>
              </c:strCache>
            </c:strRef>
          </c:tx>
          <c:spPr>
            <a:ln w="66675" cap="rnd" cmpd="sng" algn="ctr">
              <a:solidFill>
                <a:schemeClr val="accent3">
                  <a:shade val="60000"/>
                </a:schemeClr>
              </a:solidFill>
              <a:prstDash val="solid"/>
              <a:round/>
            </a:ln>
            <a:effectLst/>
          </c:spPr>
          <c:marker>
            <c:spPr>
              <a:gradFill rotWithShape="1">
                <a:gsLst>
                  <a:gs pos="0">
                    <a:schemeClr val="accent3">
                      <a:tint val="94000"/>
                      <a:satMod val="100000"/>
                      <a:lumMod val="108000"/>
                    </a:schemeClr>
                  </a:gs>
                  <a:gs pos="50000">
                    <a:schemeClr val="accent3">
                      <a:tint val="98000"/>
                      <a:shade val="100000"/>
                      <a:satMod val="100000"/>
                      <a:lumMod val="100000"/>
                    </a:schemeClr>
                  </a:gs>
                  <a:gs pos="100000">
                    <a:schemeClr val="accent3">
                      <a:shade val="72000"/>
                      <a:satMod val="120000"/>
                      <a:lumMod val="100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3">
                    <a:shade val="60000"/>
                  </a:schemeClr>
                </a:solidFill>
                <a:prstDash val="solid"/>
                <a:round/>
              </a:ln>
              <a:effectLst>
                <a:outerShdw blurRad="63500" dist="25400" dir="5400000" algn="ctr" rotWithShape="0">
                  <a:srgbClr val="000000">
                    <a:alpha val="69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1200000"/>
                </a:lightRig>
              </a:scene3d>
              <a:sp3d prstMaterial="plastic">
                <a:bevelT w="25400" h="25400"/>
              </a:sp3d>
            </c:spPr>
          </c:marker>
          <c:cat>
            <c:strRef>
              <c:f>Лист1!$A$2:$A$7</c:f>
              <c:strCache>
                <c:ptCount val="6"/>
                <c:pt idx="0">
                  <c:v>Ie</c:v>
                </c:pt>
                <c:pt idx="1">
                  <c:v>Iw</c:v>
                </c:pt>
                <c:pt idx="2">
                  <c:v>Ce</c:v>
                </c:pt>
                <c:pt idx="3">
                  <c:v>Cw</c:v>
                </c:pt>
                <c:pt idx="4">
                  <c:v>Ae</c:v>
                </c:pt>
                <c:pt idx="5">
                  <c:v>Aw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20</c:v>
                </c:pt>
                <c:pt idx="1">
                  <c:v>45</c:v>
                </c:pt>
                <c:pt idx="2">
                  <c:v>45</c:v>
                </c:pt>
                <c:pt idx="3">
                  <c:v>40</c:v>
                </c:pt>
                <c:pt idx="4">
                  <c:v>30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019-4DD4-8D17-91792477BB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26108328"/>
        <c:axId val="326103624"/>
      </c:lineChart>
      <c:catAx>
        <c:axId val="32610832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ru-RU"/>
                  <a:t>Типи міжособистісних потреб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de-DE"/>
            </a:p>
          </c:txPr>
        </c:title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60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de-DE"/>
          </a:p>
        </c:txPr>
        <c:crossAx val="326103624"/>
        <c:crosses val="autoZero"/>
        <c:auto val="1"/>
        <c:lblAlgn val="ctr"/>
        <c:lblOffset val="100"/>
        <c:noMultiLvlLbl val="0"/>
      </c:catAx>
      <c:valAx>
        <c:axId val="3261036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tint val="75000"/>
                  <a:shade val="60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60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de-DE"/>
          </a:p>
        </c:txPr>
        <c:crossAx val="3261083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de-DE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8468237447330579E-2"/>
          <c:y val="1.7318940124280025E-2"/>
          <c:w val="0.95438219647831379"/>
          <c:h val="0.5286448534666824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Аркуш1!$B$1</c:f>
              <c:strCache>
                <c:ptCount val="1"/>
                <c:pt idx="0">
                  <c:v>низький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Аркуш1!$A$2:$A$6</c:f>
              <c:strCache>
                <c:ptCount val="5"/>
                <c:pt idx="0">
                  <c:v>екстраверсія\інтроверсія</c:v>
                </c:pt>
                <c:pt idx="1">
                  <c:v>прив'язаність\усамітненість</c:v>
                </c:pt>
                <c:pt idx="2">
                  <c:v>самоконроль\імпульсивність</c:v>
                </c:pt>
                <c:pt idx="3">
                  <c:v>емоційна стійкість\нестійкість</c:v>
                </c:pt>
                <c:pt idx="4">
                  <c:v>експресивність\практичність</c:v>
                </c:pt>
              </c:strCache>
            </c:strRef>
          </c:cat>
          <c:val>
            <c:numRef>
              <c:f>Аркуш1!$B$2:$B$6</c:f>
              <c:numCache>
                <c:formatCode>General</c:formatCode>
                <c:ptCount val="5"/>
                <c:pt idx="0">
                  <c:v>42</c:v>
                </c:pt>
                <c:pt idx="1">
                  <c:v>32</c:v>
                </c:pt>
                <c:pt idx="2">
                  <c:v>34</c:v>
                </c:pt>
                <c:pt idx="3">
                  <c:v>36</c:v>
                </c:pt>
                <c:pt idx="4">
                  <c:v>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630-4053-AF94-7EAE81256728}"/>
            </c:ext>
          </c:extLst>
        </c:ser>
        <c:ser>
          <c:idx val="1"/>
          <c:order val="1"/>
          <c:tx>
            <c:strRef>
              <c:f>Аркуш1!$C$1</c:f>
              <c:strCache>
                <c:ptCount val="1"/>
                <c:pt idx="0">
                  <c:v>середній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Аркуш1!$A$2:$A$6</c:f>
              <c:strCache>
                <c:ptCount val="5"/>
                <c:pt idx="0">
                  <c:v>екстраверсія\інтроверсія</c:v>
                </c:pt>
                <c:pt idx="1">
                  <c:v>прив'язаність\усамітненість</c:v>
                </c:pt>
                <c:pt idx="2">
                  <c:v>самоконроль\імпульсивність</c:v>
                </c:pt>
                <c:pt idx="3">
                  <c:v>емоційна стійкість\нестійкість</c:v>
                </c:pt>
                <c:pt idx="4">
                  <c:v>експресивність\практичність</c:v>
                </c:pt>
              </c:strCache>
            </c:strRef>
          </c:cat>
          <c:val>
            <c:numRef>
              <c:f>Аркуш1!$C$2:$C$6</c:f>
              <c:numCache>
                <c:formatCode>General</c:formatCode>
                <c:ptCount val="5"/>
                <c:pt idx="0">
                  <c:v>30</c:v>
                </c:pt>
                <c:pt idx="1">
                  <c:v>32</c:v>
                </c:pt>
                <c:pt idx="2">
                  <c:v>34</c:v>
                </c:pt>
                <c:pt idx="3">
                  <c:v>52</c:v>
                </c:pt>
                <c:pt idx="4">
                  <c:v>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630-4053-AF94-7EAE81256728}"/>
            </c:ext>
          </c:extLst>
        </c:ser>
        <c:ser>
          <c:idx val="2"/>
          <c:order val="2"/>
          <c:tx>
            <c:strRef>
              <c:f>Аркуш1!$D$1</c:f>
              <c:strCache>
                <c:ptCount val="1"/>
                <c:pt idx="0">
                  <c:v>високий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Аркуш1!$A$2:$A$6</c:f>
              <c:strCache>
                <c:ptCount val="5"/>
                <c:pt idx="0">
                  <c:v>екстраверсія\інтроверсія</c:v>
                </c:pt>
                <c:pt idx="1">
                  <c:v>прив'язаність\усамітненість</c:v>
                </c:pt>
                <c:pt idx="2">
                  <c:v>самоконроль\імпульсивність</c:v>
                </c:pt>
                <c:pt idx="3">
                  <c:v>емоційна стійкість\нестійкість</c:v>
                </c:pt>
                <c:pt idx="4">
                  <c:v>експресивність\практичність</c:v>
                </c:pt>
              </c:strCache>
            </c:strRef>
          </c:cat>
          <c:val>
            <c:numRef>
              <c:f>Аркуш1!$D$2:$D$6</c:f>
              <c:numCache>
                <c:formatCode>General</c:formatCode>
                <c:ptCount val="5"/>
                <c:pt idx="0">
                  <c:v>28</c:v>
                </c:pt>
                <c:pt idx="1">
                  <c:v>36</c:v>
                </c:pt>
                <c:pt idx="2">
                  <c:v>32</c:v>
                </c:pt>
                <c:pt idx="3">
                  <c:v>12</c:v>
                </c:pt>
                <c:pt idx="4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630-4053-AF94-7EAE812567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42720048"/>
        <c:axId val="1109737648"/>
      </c:barChart>
      <c:catAx>
        <c:axId val="1342720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109737648"/>
        <c:crosses val="autoZero"/>
        <c:auto val="1"/>
        <c:lblAlgn val="ctr"/>
        <c:lblOffset val="100"/>
        <c:noMultiLvlLbl val="0"/>
      </c:catAx>
      <c:valAx>
        <c:axId val="11097376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342720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01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8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2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125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3">
      <cs:styleClr val="auto"/>
    </cs:fillRef>
    <cs:effectRef idx="3">
      <a:schemeClr val="dk1"/>
    </cs:effectRef>
    <cs:fontRef idx="minor">
      <a:schemeClr val="tx1"/>
    </cs:fontRef>
  </cs:dataPoint>
  <cs:dataPoint3D>
    <cs:lnRef idx="0"/>
    <cs:fillRef idx="1">
      <cs:styleClr val="auto"/>
    </cs:fillRef>
    <cs:effectRef idx="3">
      <a:schemeClr val="dk1"/>
    </cs:effectRef>
    <cs:fontRef idx="minor">
      <a:schemeClr val="tx1"/>
    </cs:fontRef>
  </cs:dataPoint3D>
  <cs:dataPointLine>
    <cs:lnRef idx="1">
      <cs:styleClr val="auto"/>
    </cs:lnRef>
    <cs:lineWidthScale>7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3">
      <cs:styleClr val="auto"/>
    </cs:fillRef>
    <cs:effectRef idx="3">
      <a:schemeClr val="dk1"/>
    </cs:effectRef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0"/>
    <cs:fillRef idx="3">
      <a:schemeClr val="dk1">
        <a:tint val="85000"/>
      </a:schemeClr>
    </cs:fillRef>
    <cs:effectRef idx="3">
      <a:schemeClr val="dk1"/>
    </cs:effectRef>
    <cs:fontRef idx="minor">
      <a:schemeClr val="tx1"/>
    </cs:fontRef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0"/>
    <cs:fillRef idx="3">
      <a:schemeClr val="dk1">
        <a:tint val="25000"/>
      </a:schemeClr>
    </cs:fillRef>
    <cs:effectRef idx="3">
      <a:schemeClr val="dk1"/>
    </cs:effectRef>
    <cs:fontRef idx="minor">
      <a:schemeClr val="tx1"/>
    </cs:fontRef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DB822-8317-43AF-8157-8BF9FA32A163}" type="datetimeFigureOut">
              <a:rPr lang="uk-UA" smtClean="0"/>
              <a:t>26.01.2025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A0C1C-327B-4193-B639-067E3ECEC8C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10657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 фотографі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DB822-8317-43AF-8157-8BF9FA32A163}" type="datetimeFigureOut">
              <a:rPr lang="uk-UA" smtClean="0"/>
              <a:t>26.01.2025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A0C1C-327B-4193-B639-067E3ECEC8C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67056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DB822-8317-43AF-8157-8BF9FA32A163}" type="datetimeFigureOut">
              <a:rPr lang="uk-UA" smtClean="0"/>
              <a:t>26.01.2025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A0C1C-327B-4193-B639-067E3ECEC8C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555612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DB822-8317-43AF-8157-8BF9FA32A163}" type="datetimeFigureOut">
              <a:rPr lang="uk-UA" smtClean="0"/>
              <a:t>26.01.2025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A0C1C-327B-4193-B639-067E3ECEC8C6}" type="slidenum">
              <a:rPr lang="uk-UA" smtClean="0"/>
              <a:t>‹№›</a:t>
            </a:fld>
            <a:endParaRPr lang="uk-UA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656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DB822-8317-43AF-8157-8BF9FA32A163}" type="datetimeFigureOut">
              <a:rPr lang="uk-UA" smtClean="0"/>
              <a:t>26.01.2025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A0C1C-327B-4193-B639-067E3ECEC8C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899065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DB822-8317-43AF-8157-8BF9FA32A163}" type="datetimeFigureOut">
              <a:rPr lang="uk-UA" smtClean="0"/>
              <a:t>26.01.2025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A0C1C-327B-4193-B639-067E3ECEC8C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397545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колонки з малю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DB822-8317-43AF-8157-8BF9FA32A163}" type="datetimeFigureOut">
              <a:rPr lang="uk-UA" smtClean="0"/>
              <a:t>26.01.2025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A0C1C-327B-4193-B639-067E3ECEC8C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343022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DB822-8317-43AF-8157-8BF9FA32A163}" type="datetimeFigureOut">
              <a:rPr lang="uk-UA" smtClean="0"/>
              <a:t>26.01.2025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A0C1C-327B-4193-B639-067E3ECEC8C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774224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DB822-8317-43AF-8157-8BF9FA32A163}" type="datetimeFigureOut">
              <a:rPr lang="uk-UA" smtClean="0"/>
              <a:t>26.01.2025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A0C1C-327B-4193-B639-067E3ECEC8C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390742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DB822-8317-43AF-8157-8BF9FA32A163}" type="datetimeFigureOut">
              <a:rPr lang="uk-UA" smtClean="0"/>
              <a:t>26.01.2025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A0C1C-327B-4193-B639-067E3ECEC8C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56775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DB822-8317-43AF-8157-8BF9FA32A163}" type="datetimeFigureOut">
              <a:rPr lang="uk-UA" smtClean="0"/>
              <a:t>26.01.2025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A0C1C-327B-4193-B639-067E3ECEC8C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93506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DB822-8317-43AF-8157-8BF9FA32A163}" type="datetimeFigureOut">
              <a:rPr lang="uk-UA" smtClean="0"/>
              <a:t>26.01.2025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A0C1C-327B-4193-B639-067E3ECEC8C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13266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DB822-8317-43AF-8157-8BF9FA32A163}" type="datetimeFigureOut">
              <a:rPr lang="uk-UA" smtClean="0"/>
              <a:t>26.01.2025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A0C1C-327B-4193-B639-067E3ECEC8C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17562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DB822-8317-43AF-8157-8BF9FA32A163}" type="datetimeFigureOut">
              <a:rPr lang="uk-UA" smtClean="0"/>
              <a:t>26.01.2025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A0C1C-327B-4193-B639-067E3ECEC8C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00041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DB822-8317-43AF-8157-8BF9FA32A163}" type="datetimeFigureOut">
              <a:rPr lang="uk-UA" smtClean="0"/>
              <a:t>26.01.2025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A0C1C-327B-4193-B639-067E3ECEC8C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70136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DB822-8317-43AF-8157-8BF9FA32A163}" type="datetimeFigureOut">
              <a:rPr lang="uk-UA" smtClean="0"/>
              <a:t>26.01.2025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A0C1C-327B-4193-B639-067E3ECEC8C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78970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DB822-8317-43AF-8157-8BF9FA32A163}" type="datetimeFigureOut">
              <a:rPr lang="uk-UA" smtClean="0"/>
              <a:t>26.01.2025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A0C1C-327B-4193-B639-067E3ECEC8C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02398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DB822-8317-43AF-8157-8BF9FA32A163}" type="datetimeFigureOut">
              <a:rPr lang="uk-UA" smtClean="0"/>
              <a:t>26.01.2025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A0C1C-327B-4193-B639-067E3ECEC8C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33443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0EDB822-8317-43AF-8157-8BF9FA32A163}" type="datetimeFigureOut">
              <a:rPr lang="uk-UA" smtClean="0"/>
              <a:t>26.01.2025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3FA0C1C-327B-4193-B639-067E3ECEC8C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89405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  <p:sldLayoutId id="2147483855" r:id="rId12"/>
    <p:sldLayoutId id="2147483856" r:id="rId13"/>
    <p:sldLayoutId id="2147483857" r:id="rId14"/>
    <p:sldLayoutId id="2147483858" r:id="rId15"/>
    <p:sldLayoutId id="2147483859" r:id="rId16"/>
    <p:sldLayoutId id="2147483860" r:id="rId17"/>
    <p:sldLayoutId id="2147483861" r:id="rId18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1F4520-4663-43A2-8D7D-3074A97A42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114300"/>
            <a:ext cx="8991600" cy="4238243"/>
          </a:xfrm>
        </p:spPr>
        <p:txBody>
          <a:bodyPr>
            <a:normAutofit fontScale="90000"/>
          </a:bodyPr>
          <a:lstStyle/>
          <a:p>
            <a:r>
              <a:rPr lang="uk-UA" sz="5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Психологічний аналіз впливу рольових очікувань  на характер міжособистісної взаємодії у сім’ї 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EACE7B6C-70B8-43F7-BE2B-EE527A7CBF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95194" y="4352543"/>
            <a:ext cx="8371124" cy="2110601"/>
          </a:xfrm>
        </p:spPr>
        <p:txBody>
          <a:bodyPr>
            <a:normAutofit fontScale="25000" lnSpcReduction="20000"/>
          </a:bodyPr>
          <a:lstStyle/>
          <a:p>
            <a:pPr lvl="0" indent="450215" algn="r">
              <a:lnSpc>
                <a:spcPct val="150000"/>
              </a:lnSpc>
              <a:spcBef>
                <a:spcPts val="0"/>
              </a:spcBef>
              <a:defRPr/>
            </a:pPr>
            <a:r>
              <a:rPr lang="uk-UA" sz="8000" b="1" i="1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Мамосуєва</a:t>
            </a:r>
            <a:r>
              <a:rPr lang="uk-UA" sz="8000" b="1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О.В.</a:t>
            </a:r>
            <a:endParaRPr lang="en-US" sz="80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r">
              <a:spcBef>
                <a:spcPts val="0"/>
              </a:spcBef>
              <a:defRPr/>
            </a:pPr>
            <a:r>
              <a:rPr lang="uk-UA" sz="8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студентка</a:t>
            </a:r>
            <a:r>
              <a:rPr lang="en-US" sz="8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8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курсу</a:t>
            </a:r>
          </a:p>
          <a:p>
            <a:pPr lvl="0" algn="r">
              <a:spcBef>
                <a:spcPts val="0"/>
              </a:spcBef>
              <a:defRPr/>
            </a:pPr>
            <a:r>
              <a:rPr lang="uk-UA" sz="8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спеціальності 053 </a:t>
            </a:r>
          </a:p>
          <a:p>
            <a:pPr lvl="0" algn="r">
              <a:spcBef>
                <a:spcPts val="0"/>
              </a:spcBef>
              <a:defRPr/>
            </a:pPr>
            <a:r>
              <a:rPr lang="uk-UA" sz="8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«Психологія»</a:t>
            </a:r>
          </a:p>
          <a:p>
            <a:pPr lvl="0" algn="r">
              <a:spcBef>
                <a:spcPts val="0"/>
              </a:spcBef>
              <a:defRPr/>
            </a:pPr>
            <a:r>
              <a:rPr lang="uk-UA" sz="8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Науковий керівник:</a:t>
            </a:r>
          </a:p>
          <a:p>
            <a:pPr lvl="0" algn="r">
              <a:spcBef>
                <a:spcPts val="0"/>
              </a:spcBef>
              <a:defRPr/>
            </a:pPr>
            <a:r>
              <a:rPr lang="uk-UA" sz="80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Пилявець Н.І</a:t>
            </a:r>
            <a:r>
              <a:rPr lang="uk-UA" sz="8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r">
              <a:spcBef>
                <a:spcPts val="0"/>
              </a:spcBef>
              <a:defRPr/>
            </a:pPr>
            <a:r>
              <a:rPr lang="uk-UA" sz="8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Доктор філософії (з психології)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441873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1D0619-5C0E-4CD3-919C-2AAB91B1F5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5073" y="696191"/>
            <a:ext cx="10681854" cy="1413164"/>
          </a:xfrm>
        </p:spPr>
        <p:txBody>
          <a:bodyPr>
            <a:noAutofit/>
          </a:bodyPr>
          <a:lstStyle/>
          <a:p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Розподіл рівнів рольової адекватності подружжя</a:t>
            </a:r>
            <a:b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Діаграма 5">
            <a:extLst>
              <a:ext uri="{FF2B5EF4-FFF2-40B4-BE49-F238E27FC236}">
                <a16:creationId xmlns:a16="http://schemas.microsoft.com/office/drawing/2014/main" id="{25219E7C-8708-4121-82F7-C261466F45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34180849"/>
              </p:ext>
            </p:extLst>
          </p:nvPr>
        </p:nvGraphicFramePr>
        <p:xfrm>
          <a:off x="1340427" y="1766455"/>
          <a:ext cx="9736281" cy="47590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939021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D9F166-D9C8-4E1D-9C97-B14BAFEF16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5018" y="0"/>
            <a:ext cx="10754589" cy="1943099"/>
          </a:xfrm>
        </p:spPr>
        <p:txBody>
          <a:bodyPr>
            <a:normAutofit fontScale="90000"/>
          </a:bodyPr>
          <a:lstStyle/>
          <a:p>
            <a:r>
              <a:rPr lang="uk-UA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Розподіл рівнів узгодженості сімейних цінностей</a:t>
            </a:r>
            <a:b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Діаграма 4">
            <a:extLst>
              <a:ext uri="{FF2B5EF4-FFF2-40B4-BE49-F238E27FC236}">
                <a16:creationId xmlns:a16="http://schemas.microsoft.com/office/drawing/2014/main" id="{0540D9B5-3819-4D98-BF51-7A1CC8DA151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90810013"/>
              </p:ext>
            </p:extLst>
          </p:nvPr>
        </p:nvGraphicFramePr>
        <p:xfrm>
          <a:off x="1465118" y="1423554"/>
          <a:ext cx="8811491" cy="47902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45288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5FE5E1-3A01-4587-BDCD-86FE74939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537" y="155864"/>
            <a:ext cx="11024757" cy="1091045"/>
          </a:xfrm>
        </p:spPr>
        <p:txBody>
          <a:bodyPr>
            <a:normAutofit fontScale="90000"/>
          </a:bodyPr>
          <a:lstStyle/>
          <a:p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Розподіл рівнів типів </a:t>
            </a:r>
            <a:b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міжособистісних взаємин</a:t>
            </a:r>
            <a:br>
              <a:rPr lang="uk-UA" dirty="0"/>
            </a:br>
            <a:endParaRPr lang="uk-UA" dirty="0"/>
          </a:p>
        </p:txBody>
      </p:sp>
      <p:graphicFrame>
        <p:nvGraphicFramePr>
          <p:cNvPr id="6" name="Місце для вмісту 5">
            <a:extLst>
              <a:ext uri="{FF2B5EF4-FFF2-40B4-BE49-F238E27FC236}">
                <a16:creationId xmlns:a16="http://schemas.microsoft.com/office/drawing/2014/main" id="{92356BBB-2683-44FA-B8F8-D67BB052565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8075369"/>
              </p:ext>
            </p:extLst>
          </p:nvPr>
        </p:nvGraphicFramePr>
        <p:xfrm>
          <a:off x="914400" y="1246909"/>
          <a:ext cx="10363200" cy="45442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096738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D45C2D-DDFF-444D-97BD-95BA745FEA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1373" y="114300"/>
            <a:ext cx="10369639" cy="1340427"/>
          </a:xfrm>
        </p:spPr>
        <p:txBody>
          <a:bodyPr>
            <a:noAutofit/>
          </a:bodyPr>
          <a:lstStyle/>
          <a:p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Гендерний розподіл рівнів вираженості типів міжособистісних взаємин</a:t>
            </a:r>
            <a:b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Діаграма 4">
            <a:extLst>
              <a:ext uri="{FF2B5EF4-FFF2-40B4-BE49-F238E27FC236}">
                <a16:creationId xmlns:a16="http://schemas.microsoft.com/office/drawing/2014/main" id="{6F8A6ADD-190C-472C-8BE7-04FB290219C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14320243"/>
              </p:ext>
            </p:extLst>
          </p:nvPr>
        </p:nvGraphicFramePr>
        <p:xfrm>
          <a:off x="821373" y="1688522"/>
          <a:ext cx="10660582" cy="3979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887839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CBB952-8009-4796-8BA6-CAC482D28E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2941" y="472439"/>
            <a:ext cx="9466118" cy="1188720"/>
          </a:xfrm>
        </p:spPr>
        <p:txBody>
          <a:bodyPr>
            <a:normAutofit fontScale="90000"/>
          </a:bodyPr>
          <a:lstStyle/>
          <a:p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Рівні прояву потреб міжособистісної взаємодії у шлюбних партнерів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Місце для вмісту 5">
            <a:extLst>
              <a:ext uri="{FF2B5EF4-FFF2-40B4-BE49-F238E27FC236}">
                <a16:creationId xmlns:a16="http://schemas.microsoft.com/office/drawing/2014/main" id="{653161E8-713A-479D-AA41-5128425F031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8280410"/>
              </p:ext>
            </p:extLst>
          </p:nvPr>
        </p:nvGraphicFramePr>
        <p:xfrm>
          <a:off x="914400" y="1485901"/>
          <a:ext cx="10363200" cy="4305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88077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029B8F-8EF8-46E6-90D0-565DFC2783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4955" y="155864"/>
            <a:ext cx="9590809" cy="1257300"/>
          </a:xfrm>
        </p:spPr>
        <p:txBody>
          <a:bodyPr>
            <a:noAutofit/>
          </a:bodyPr>
          <a:lstStyle/>
          <a:p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Гендерний розподіл низького рівня типів міжособистісних потреб</a:t>
            </a:r>
            <a:endParaRPr lang="uk-UA" sz="3200" dirty="0"/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CBA2EDCB-FB2B-49E2-B98A-7497710D205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62408480"/>
              </p:ext>
            </p:extLst>
          </p:nvPr>
        </p:nvGraphicFramePr>
        <p:xfrm>
          <a:off x="1070263" y="1672937"/>
          <a:ext cx="9445337" cy="3158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3CA6585-003E-45B5-AD82-BFFCAFFC4D8F}"/>
              </a:ext>
            </a:extLst>
          </p:cNvPr>
          <p:cNvSpPr/>
          <p:nvPr/>
        </p:nvSpPr>
        <p:spPr>
          <a:xfrm>
            <a:off x="2457450" y="9470390"/>
            <a:ext cx="238125" cy="4762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uk-UA"/>
          </a:p>
        </p:txBody>
      </p:sp>
      <p:sp>
        <p:nvSpPr>
          <p:cNvPr id="6" name="Блок-схема: решение 5">
            <a:extLst>
              <a:ext uri="{FF2B5EF4-FFF2-40B4-BE49-F238E27FC236}">
                <a16:creationId xmlns:a16="http://schemas.microsoft.com/office/drawing/2014/main" id="{E8A6BBA2-3A05-4A9C-9B07-D9811E237184}"/>
              </a:ext>
            </a:extLst>
          </p:cNvPr>
          <p:cNvSpPr/>
          <p:nvPr/>
        </p:nvSpPr>
        <p:spPr>
          <a:xfrm>
            <a:off x="2609850" y="9432925"/>
            <a:ext cx="133350" cy="133350"/>
          </a:xfrm>
          <a:prstGeom prst="flowChartDecision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uk-UA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CBBC38FE-899B-4975-AB3E-509E3B776A46}"/>
              </a:ext>
            </a:extLst>
          </p:cNvPr>
          <p:cNvSpPr/>
          <p:nvPr/>
        </p:nvSpPr>
        <p:spPr>
          <a:xfrm>
            <a:off x="2695575" y="9471025"/>
            <a:ext cx="228600" cy="4762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uk-UA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86E76FC7-AD4D-4360-8A5B-1746F96BB2A2}"/>
              </a:ext>
            </a:extLst>
          </p:cNvPr>
          <p:cNvSpPr/>
          <p:nvPr/>
        </p:nvSpPr>
        <p:spPr>
          <a:xfrm>
            <a:off x="3888105" y="9471025"/>
            <a:ext cx="342900" cy="4508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uk-UA"/>
          </a:p>
        </p:txBody>
      </p:sp>
      <p:sp>
        <p:nvSpPr>
          <p:cNvPr id="9" name="Скругленный прямоугольник 8">
            <a:extLst>
              <a:ext uri="{FF2B5EF4-FFF2-40B4-BE49-F238E27FC236}">
                <a16:creationId xmlns:a16="http://schemas.microsoft.com/office/drawing/2014/main" id="{A0402393-0D1B-45DC-A954-72C3C80B201C}"/>
              </a:ext>
            </a:extLst>
          </p:cNvPr>
          <p:cNvSpPr/>
          <p:nvPr/>
        </p:nvSpPr>
        <p:spPr>
          <a:xfrm>
            <a:off x="4068445" y="9432925"/>
            <a:ext cx="142875" cy="13335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uk-UA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0176F16C-B2AC-46D3-B1FF-72799DF04624}"/>
              </a:ext>
            </a:extLst>
          </p:cNvPr>
          <p:cNvSpPr/>
          <p:nvPr/>
        </p:nvSpPr>
        <p:spPr>
          <a:xfrm flipV="1">
            <a:off x="4216400" y="9470390"/>
            <a:ext cx="200025" cy="4508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uk-UA"/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id="{643941CB-BEBC-4179-8157-256769751A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2" name="Rectangle 8">
            <a:extLst>
              <a:ext uri="{FF2B5EF4-FFF2-40B4-BE49-F238E27FC236}">
                <a16:creationId xmlns:a16="http://schemas.microsoft.com/office/drawing/2014/main" id="{1055EF97-7650-4B08-984E-1E8DB75C54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6356" y="5143674"/>
            <a:ext cx="813215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just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uk-UA" altLang="uk-UA" sz="1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Примітка:         </a:t>
            </a:r>
            <a:r>
              <a:rPr lang="uk-UA" i="1" dirty="0"/>
              <a:t>:            </a:t>
            </a:r>
            <a:r>
              <a:rPr lang="uk-UA" i="1" dirty="0">
                <a:solidFill>
                  <a:schemeClr val="accent1">
                    <a:lumMod val="75000"/>
                  </a:schemeClr>
                </a:solidFill>
              </a:rPr>
              <a:t> –</a:t>
            </a:r>
            <a:r>
              <a:rPr kumimoji="0" lang="uk-UA" altLang="uk-UA" sz="1400" b="0" i="1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kumimoji="0" lang="uk-UA" altLang="uk-UA" sz="1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kumimoji="0" lang="uk-UA" altLang="uk-UA" sz="1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чоловіки ;    </a:t>
            </a:r>
            <a:r>
              <a:rPr lang="uk-UA" sz="1400" b="1" i="1" dirty="0">
                <a:solidFill>
                  <a:schemeClr val="accent1">
                    <a:lumMod val="50000"/>
                  </a:schemeClr>
                </a:solidFill>
              </a:rPr>
              <a:t>–</a:t>
            </a:r>
            <a:r>
              <a:rPr lang="uk-UA" altLang="uk-UA" sz="1400" i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kumimoji="0" lang="uk-UA" altLang="uk-UA" sz="1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жінки; </a:t>
            </a:r>
            <a:endParaRPr kumimoji="0" lang="uk-UA" altLang="uk-U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1620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1CA007-1FDE-43EB-BD52-FF42BDFCFF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2055" y="131917"/>
            <a:ext cx="10172700" cy="1645920"/>
          </a:xfrm>
        </p:spPr>
        <p:txBody>
          <a:bodyPr>
            <a:noAutofit/>
          </a:bodyPr>
          <a:lstStyle/>
          <a:p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Рівні розподілу первинних факторів рис особистостей партнерів</a:t>
            </a:r>
            <a:b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Діаграма 4">
            <a:extLst>
              <a:ext uri="{FF2B5EF4-FFF2-40B4-BE49-F238E27FC236}">
                <a16:creationId xmlns:a16="http://schemas.microsoft.com/office/drawing/2014/main" id="{B930598F-82E1-421A-826A-BBCEB6F3C39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342945"/>
              </p:ext>
            </p:extLst>
          </p:nvPr>
        </p:nvGraphicFramePr>
        <p:xfrm>
          <a:off x="966355" y="1569027"/>
          <a:ext cx="9944100" cy="44473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278237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865EE6-F756-4646-BBAE-63702F0E7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Рівні розподілу вторинних факторів характерологічних ознак подружніх партнерів</a:t>
            </a:r>
            <a:b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Місце для вмісту 3">
            <a:extLst>
              <a:ext uri="{FF2B5EF4-FFF2-40B4-BE49-F238E27FC236}">
                <a16:creationId xmlns:a16="http://schemas.microsoft.com/office/drawing/2014/main" id="{856279C3-F3AB-4091-AB05-017DFBA60B48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686892429"/>
              </p:ext>
            </p:extLst>
          </p:nvPr>
        </p:nvGraphicFramePr>
        <p:xfrm>
          <a:off x="1246909" y="1849583"/>
          <a:ext cx="10515600" cy="4187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кутник 4">
            <a:extLst>
              <a:ext uri="{FF2B5EF4-FFF2-40B4-BE49-F238E27FC236}">
                <a16:creationId xmlns:a16="http://schemas.microsoft.com/office/drawing/2014/main" id="{7349BE31-DF1E-40A2-8C30-570B72E59714}"/>
              </a:ext>
            </a:extLst>
          </p:cNvPr>
          <p:cNvSpPr/>
          <p:nvPr/>
        </p:nvSpPr>
        <p:spPr>
          <a:xfrm>
            <a:off x="574963" y="5849280"/>
            <a:ext cx="11478492" cy="543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40000"/>
              </a:lnSpc>
              <a:spcAft>
                <a:spcPts val="0"/>
              </a:spcAft>
              <a:tabLst>
                <a:tab pos="5311140" algn="l"/>
              </a:tabLst>
            </a:pPr>
            <a:r>
              <a:rPr lang="uk-UA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Примітка: І  </a:t>
            </a:r>
            <a:r>
              <a:rPr lang="uk-UA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Екстраверсія / інтроверсія; ІІ - Прив’язаність / </a:t>
            </a:r>
            <a:r>
              <a:rPr lang="uk-UA" sz="11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усамітненість</a:t>
            </a:r>
            <a:r>
              <a:rPr lang="uk-UA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ІІІ - Самоконтроль / імпульсивність; 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IV</a:t>
            </a:r>
            <a:r>
              <a:rPr lang="uk-UA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Емоційна стійкість / нестійкість; 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uk-UA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-Експресивність / практичність</a:t>
            </a:r>
            <a:endParaRPr lang="uk-UA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73317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0B046D-DDEF-4562-BDCC-E2FA9F0381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48145" y="246216"/>
            <a:ext cx="11076709" cy="938348"/>
          </a:xfrm>
        </p:spPr>
        <p:txBody>
          <a:bodyPr>
            <a:normAutofit fontScale="90000"/>
          </a:bodyPr>
          <a:lstStyle/>
          <a:p>
            <a:r>
              <a:rPr lang="uk-UA" sz="3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Програма психокорекції неузгоджених подружній очікуванЬ</a:t>
            </a:r>
            <a:endParaRPr lang="uk-UA" sz="3600" dirty="0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F4E081DA-2F78-4C0D-939F-B612D6415F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0105" y="2379518"/>
            <a:ext cx="11211789" cy="3179618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uk-UA" sz="11200" b="1" i="1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Завдання:</a:t>
            </a:r>
            <a:endParaRPr lang="uk-UA" sz="11200" b="1" cap="none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spcBef>
                <a:spcPts val="0"/>
              </a:spcBef>
            </a:pPr>
            <a:r>
              <a:rPr lang="uk-UA" sz="96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112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Визначити бажаний та реальний розподілу ролей чоловіка та дружини в родині;</a:t>
            </a:r>
          </a:p>
          <a:p>
            <a:pPr lvl="0" algn="just">
              <a:spcBef>
                <a:spcPts val="0"/>
              </a:spcBef>
            </a:pPr>
            <a:r>
              <a:rPr lang="uk-UA" sz="112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Усвідомити рольові очікування, щодо подружнього партнера та розуміння механізмів їх виникнення;</a:t>
            </a:r>
          </a:p>
          <a:p>
            <a:pPr lvl="0" algn="just">
              <a:spcBef>
                <a:spcPts val="0"/>
              </a:spcBef>
            </a:pPr>
            <a:r>
              <a:rPr lang="uk-UA" sz="112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Визначити та узгодити сімейні цінностей подружжя;</a:t>
            </a:r>
          </a:p>
          <a:p>
            <a:pPr lvl="0" algn="just">
              <a:spcBef>
                <a:spcPts val="0"/>
              </a:spcBef>
            </a:pPr>
            <a:r>
              <a:rPr lang="uk-UA" sz="112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Усвідомити та розширити межі у сприйманні подружнього партнера;</a:t>
            </a:r>
          </a:p>
          <a:p>
            <a:pPr lvl="0" algn="just">
              <a:spcBef>
                <a:spcPts val="0"/>
              </a:spcBef>
            </a:pPr>
            <a:r>
              <a:rPr lang="uk-UA" sz="112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Закріпити позитивні зміни у рольовій взаємодії подружжя</a:t>
            </a:r>
            <a:r>
              <a:rPr lang="uk-UA" sz="9600" cap="none" dirty="0">
                <a:solidFill>
                  <a:schemeClr val="tx1"/>
                </a:solidFill>
              </a:rPr>
              <a:t>.  </a:t>
            </a:r>
          </a:p>
          <a:p>
            <a:endParaRPr lang="uk-UA" dirty="0"/>
          </a:p>
        </p:txBody>
      </p:sp>
      <p:sp>
        <p:nvSpPr>
          <p:cNvPr id="4" name="Прямокутник 3">
            <a:extLst>
              <a:ext uri="{FF2B5EF4-FFF2-40B4-BE49-F238E27FC236}">
                <a16:creationId xmlns:a16="http://schemas.microsoft.com/office/drawing/2014/main" id="{12FF4653-98EE-44D7-AEB3-816CF0AE85D6}"/>
              </a:ext>
            </a:extLst>
          </p:cNvPr>
          <p:cNvSpPr/>
          <p:nvPr/>
        </p:nvSpPr>
        <p:spPr>
          <a:xfrm>
            <a:off x="748145" y="979273"/>
            <a:ext cx="1107670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Мета програми</a:t>
            </a: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сприяти пізнанню своєї особистості та особистості шлюбного партнера, гармонізувати міжособистісні стосунки сімейної пари, шляхом узгодження очікувань подружжя.</a:t>
            </a:r>
          </a:p>
          <a:p>
            <a:pPr algn="ctr">
              <a:spcAft>
                <a:spcPts val="0"/>
              </a:spcAft>
            </a:pPr>
            <a:endParaRPr lang="uk-UA" sz="2800" b="1" dirty="0">
              <a:solidFill>
                <a:schemeClr val="bg1"/>
              </a:solidFill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13436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2266C8-5082-4742-92F2-EC516EA379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6583" y="363681"/>
            <a:ext cx="10983190" cy="1859974"/>
          </a:xfrm>
        </p:spPr>
        <p:txBody>
          <a:bodyPr>
            <a:normAutofit fontScale="90000"/>
          </a:bodyPr>
          <a:lstStyle/>
          <a:p>
            <a:r>
              <a:rPr lang="uk-UA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Зміни показників рівня рольової адекватності подружжя учасників корекційного експерименту</a:t>
            </a:r>
            <a:br>
              <a:rPr lang="uk-UA" dirty="0"/>
            </a:br>
            <a:endParaRPr lang="uk-UA" dirty="0"/>
          </a:p>
        </p:txBody>
      </p:sp>
      <p:graphicFrame>
        <p:nvGraphicFramePr>
          <p:cNvPr id="5" name="Діаграма 4">
            <a:extLst>
              <a:ext uri="{FF2B5EF4-FFF2-40B4-BE49-F238E27FC236}">
                <a16:creationId xmlns:a16="http://schemas.microsoft.com/office/drawing/2014/main" id="{4A436798-FBC6-4296-AE53-42349FE0DFA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15215834"/>
              </p:ext>
            </p:extLst>
          </p:nvPr>
        </p:nvGraphicFramePr>
        <p:xfrm>
          <a:off x="1475509" y="1672937"/>
          <a:ext cx="10009907" cy="46239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26392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EE90AD-5C08-4C22-BAE0-759F3E1B1F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09253" y="0"/>
            <a:ext cx="10328564" cy="5498920"/>
          </a:xfrm>
        </p:spPr>
        <p:txBody>
          <a:bodyPr>
            <a:normAutofit/>
          </a:bodyPr>
          <a:lstStyle/>
          <a:p>
            <a:pPr algn="l"/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 дослідження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uk-UA" sz="36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міжособистісні взаємини подружжя</a:t>
            </a:r>
            <a:b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дослідження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uk-UA" sz="36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особливості впливу рольових очікувань подружжя на характер міжособистісних взаємодії</a:t>
            </a:r>
            <a:br>
              <a:rPr lang="uk-UA" sz="36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45085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36CD9F-EE59-4691-94B3-93DB967F9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Зміни показників узгодженості сімейних цінностей подружжя учасників корекційної програми в ЕГ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Місце для вмісту 3">
            <a:extLst>
              <a:ext uri="{FF2B5EF4-FFF2-40B4-BE49-F238E27FC236}">
                <a16:creationId xmlns:a16="http://schemas.microsoft.com/office/drawing/2014/main" id="{51CDFFD7-DFA1-42A5-8110-A3ED9B195454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905700950"/>
              </p:ext>
            </p:extLst>
          </p:nvPr>
        </p:nvGraphicFramePr>
        <p:xfrm>
          <a:off x="915026" y="2109355"/>
          <a:ext cx="10363200" cy="42810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794113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8E99B3-9314-42FD-9FA7-C49EACE79D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Зміни показників узгодженості сімейних цінностей подружжя учасників корекційної програми в КГ</a:t>
            </a:r>
            <a:b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Місце для вмісту 3">
            <a:extLst>
              <a:ext uri="{FF2B5EF4-FFF2-40B4-BE49-F238E27FC236}">
                <a16:creationId xmlns:a16="http://schemas.microsoft.com/office/drawing/2014/main" id="{52840369-78D2-4D8E-BB1F-C86201758A61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356826342"/>
              </p:ext>
            </p:extLst>
          </p:nvPr>
        </p:nvGraphicFramePr>
        <p:xfrm>
          <a:off x="914400" y="1963883"/>
          <a:ext cx="10363200" cy="44473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976614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5ADD1194-26EF-4FE0-AA34-54F0A8D4EF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9709" y="353291"/>
            <a:ext cx="10962409" cy="5189309"/>
          </a:xfrm>
        </p:spPr>
        <p:txBody>
          <a:bodyPr>
            <a:normAutofit fontScale="92500"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Практична значущість дослідження </a:t>
            </a:r>
            <a:r>
              <a:rPr lang="uk-UA" sz="2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полягає у можливості використання його результатів у практиці психологічної допомоги сім'ї. Виявлені закономірності щодо узгодженості функціонально-рольової структури сім'ї, спрямованості на шлюбного партнера можуть бути використані в </a:t>
            </a:r>
            <a:r>
              <a:rPr lang="uk-UA" sz="2800" cap="non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психодіагностичній</a:t>
            </a:r>
            <a:r>
              <a:rPr lang="uk-UA" sz="2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психопрофілактичній та </a:t>
            </a:r>
            <a:r>
              <a:rPr lang="uk-UA" sz="2800" cap="non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психокорекційній</a:t>
            </a:r>
            <a:r>
              <a:rPr lang="uk-UA" sz="2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роботі з конфліктними сім'ями.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uk-UA" sz="2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Наша наукова робота може стати підґрунтям для подальших досліджень у сфері міжособистісної взаємодії у сім’ї.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219966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sz="quarter" idx="13"/>
          </p:nvPr>
        </p:nvSpPr>
        <p:spPr>
          <a:xfrm>
            <a:off x="913774" y="1436914"/>
            <a:ext cx="10363826" cy="435428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ДЯКУЮ  ЗА УВАГУ!</a:t>
            </a:r>
          </a:p>
        </p:txBody>
      </p:sp>
    </p:spTree>
    <p:extLst>
      <p:ext uri="{BB962C8B-B14F-4D97-AF65-F5344CB8AC3E}">
        <p14:creationId xmlns:p14="http://schemas.microsoft.com/office/powerpoint/2010/main" val="1034443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A80205-6C40-4544-8C62-C829F848D3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664" y="529935"/>
            <a:ext cx="9975272" cy="5309755"/>
          </a:xfrm>
        </p:spPr>
        <p:txBody>
          <a:bodyPr>
            <a:normAutofit fontScale="90000"/>
          </a:bodyPr>
          <a:lstStyle/>
          <a:p>
            <a:pPr algn="l"/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Мета дослідження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uk-UA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визначити психологічні особливості впливу рольових очікувань подружжя на характер їхньої міжособистісної взаємодії та апробувати програму її психокорекції.</a:t>
            </a:r>
            <a:br>
              <a:rPr lang="uk-UA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Гіпотеза дослідження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uk-UA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успішність сімейно-рольової взаємодії залежить від особистісних властивостей партнерів та узгодженості рольових очікувань щодо міжособистісної поведінки подружжя</a:t>
            </a:r>
            <a:r>
              <a:rPr lang="uk-UA" cap="none" dirty="0"/>
              <a:t>. </a:t>
            </a:r>
            <a:br>
              <a:rPr lang="uk-UA" dirty="0"/>
            </a:b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359851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911AF9-C13C-4464-B07C-DE91FD0FD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91" y="228599"/>
            <a:ext cx="11502736" cy="6203373"/>
          </a:xfrm>
        </p:spPr>
        <p:txBody>
          <a:bodyPr>
            <a:normAutofit fontScale="90000"/>
          </a:bodyPr>
          <a:lstStyle/>
          <a:p>
            <a:pPr algn="l"/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 дослідження:</a:t>
            </a:r>
            <a:b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	</a:t>
            </a:r>
            <a:r>
              <a:rPr lang="uk-UA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теоретичних аналіз проблеми впливу рольових очікувань на структуру міжособистісної взаємодії подружжя у науковій літературі.</a:t>
            </a:r>
            <a:b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	</a:t>
            </a:r>
            <a:r>
              <a:rPr lang="uk-UA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Розробити програму емпіричного дослідження рольових очікувань подружжя як складової сімейно-рольової взаємодії</a:t>
            </a:r>
            <a:br>
              <a:rPr lang="uk-UA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	</a:t>
            </a:r>
            <a:r>
              <a:rPr lang="uk-UA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Експериментально визначити особливості рольових очікувань як компоненту міжособистісних взаємин.</a:t>
            </a:r>
            <a:br>
              <a:rPr lang="uk-UA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	</a:t>
            </a:r>
            <a:r>
              <a:rPr lang="uk-UA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Розробити та апробувати програму психокорекції неузгоджених рольових очікувань подружжя.</a:t>
            </a:r>
            <a:br>
              <a:rPr lang="uk-UA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41994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>
                <a:extLst>
                  <a:ext uri="{FF2B5EF4-FFF2-40B4-BE49-F238E27FC236}">
                    <a16:creationId xmlns:a16="http://schemas.microsoft.com/office/drawing/2014/main" id="{E50BA205-93DA-4D5F-A4F1-376B3F1206A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20881" y="176644"/>
                <a:ext cx="11024755" cy="5974774"/>
              </a:xfrm>
            </p:spPr>
            <p:txBody>
              <a:bodyPr>
                <a:normAutofit/>
              </a:bodyPr>
              <a:lstStyle/>
              <a:p>
                <a:pPr algn="l"/>
                <a:r>
                  <a:rPr lang="uk-UA" b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Методи та методики дослідження:</a:t>
                </a:r>
                <a:r>
                  <a:rPr lang="uk-UA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br>
                  <a:rPr lang="uk-UA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</a:br>
                <a:r>
                  <a:rPr lang="uk-UA" sz="2400" cap="none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1)т</a:t>
                </a:r>
                <a:r>
                  <a:rPr lang="uk-UA" sz="2400" cap="none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еоретичні: системно-структурний аналіз психологічної та спеціальної літератури з проблеми дослідження (методи узагальнення, порівняння, абстрагування, моделювання та ін.).</a:t>
                </a:r>
                <a:br>
                  <a:rPr lang="uk-UA" sz="2400" cap="none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uk-UA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2) </a:t>
                </a:r>
                <a:r>
                  <a:rPr lang="uk-UA" sz="2400" cap="none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емпіричні (бесіда, спостереження, тестування, анкетування, інтерв'ю). </a:t>
                </a:r>
                <a:br>
                  <a:rPr lang="uk-UA" sz="2400" cap="none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uk-UA" sz="2400" cap="none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3) методи математичної статистики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uk-UA" sz="2400" i="1" cap="none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uk-UA" sz="2400" cap="none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описова статистика</m:t>
                        </m:r>
                        <m:r>
                          <a:rPr lang="uk-UA" sz="2400" b="0" i="0" cap="none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 </m:t>
                        </m:r>
                        <m:r>
                          <m:rPr>
                            <m:sty m:val="p"/>
                          </m:rPr>
                          <a:rPr lang="ru-RU" sz="2400" cap="none">
                            <a:latin typeface="Cambria Math" panose="02040503050406030204" pitchFamily="18" charset="0"/>
                          </a:rPr>
                          <m:t>χ</m:t>
                        </m:r>
                      </m:e>
                      <m:sup>
                        <m:r>
                          <a:rPr lang="uk-UA" sz="2400" cap="none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uk-UA" sz="2400" i="1" cap="none">
                        <a:latin typeface="Cambria Math" panose="02040503050406030204" pitchFamily="18" charset="0"/>
                      </a:rPr>
                      <m:t>−</m:t>
                    </m:r>
                    <m:r>
                      <a:rPr lang="ru-RU" sz="2400" i="1" cap="none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uk-UA" sz="2400" cap="none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критерій </a:t>
                </a:r>
                <a:r>
                  <a:rPr lang="uk-UA" sz="2400" cap="none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Пірсона</a:t>
                </a:r>
                <a:r>
                  <a:rPr lang="uk-UA" sz="2400" cap="none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en-US" sz="2400" dirty="0"/>
                  <a:t> </a:t>
                </a:r>
                <a:r>
                  <a:rPr lang="en-US" sz="2400" cap="none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uk-UA" sz="2400" cap="none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-критерій Фішера).</a:t>
                </a:r>
                <a:br>
                  <a:rPr lang="uk-UA" sz="2400" cap="none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br>
                  <a:rPr lang="uk-UA" sz="2400" cap="none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uk-UA" sz="2400" cap="none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 роботі використані наступні</a:t>
                </a:r>
                <a:r>
                  <a:rPr lang="uk-UA" sz="2400" b="1" cap="none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методики дослідження</a:t>
                </a:r>
                <a:r>
                  <a:rPr lang="uk-UA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:br>
                  <a:rPr lang="uk-UA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uk-UA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</a:t>
                </a:r>
                <a:r>
                  <a:rPr lang="uk-UA" sz="2400" cap="none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опитувальник «Рольові очікування й домагання у шлюбі» О. Волкова, Г. </a:t>
                </a:r>
                <a:r>
                  <a:rPr lang="uk-UA" sz="2400" cap="none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Трапєзнікова</a:t>
                </a:r>
                <a:r>
                  <a:rPr lang="uk-UA" sz="2400" cap="none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(в адаптації </a:t>
                </a:r>
                <a:r>
                  <a:rPr lang="uk-UA" sz="2400" cap="none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В.Сокур</a:t>
                </a:r>
                <a:r>
                  <a:rPr lang="uk-UA" sz="2400" cap="none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);</a:t>
                </a:r>
                <a:br>
                  <a:rPr lang="uk-UA" sz="2400" cap="none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uk-UA" sz="2400" cap="none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опитувальник міжособистісних стосунків Т. Лірі;</a:t>
                </a:r>
                <a:br>
                  <a:rPr lang="uk-UA" sz="2400" cap="none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uk-UA" sz="2400" cap="none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опитувальник міжособистісних стосунків В. </a:t>
                </a:r>
                <a:r>
                  <a:rPr lang="uk-UA" sz="2400" cap="none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Шутца</a:t>
                </a:r>
                <a:r>
                  <a:rPr lang="uk-UA" sz="2400" cap="none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  <a:br>
                  <a:rPr lang="uk-UA" sz="2400" cap="none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uk-UA" sz="2400" cap="none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опитувальник “Велика п’ятірка” Р.</a:t>
                </a:r>
                <a:r>
                  <a:rPr lang="en-US" sz="2400" cap="none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r>
                  <a:rPr lang="uk-UA" sz="2400" cap="none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Мак-</a:t>
                </a:r>
                <a:r>
                  <a:rPr lang="uk-UA" sz="2400" cap="none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Крайя</a:t>
                </a:r>
                <a:r>
                  <a:rPr lang="uk-UA" sz="2400" cap="none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і П. Коста.</a:t>
                </a:r>
                <a:endParaRPr lang="uk-UA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Заголовок 1">
                <a:extLst>
                  <a:ext uri="{FF2B5EF4-FFF2-40B4-BE49-F238E27FC236}">
                    <a16:creationId xmlns:a16="http://schemas.microsoft.com/office/drawing/2014/main" id="{E50BA205-93DA-4D5F-A4F1-376B3F1206A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20881" y="176644"/>
                <a:ext cx="11024755" cy="5974774"/>
              </a:xfrm>
              <a:blipFill>
                <a:blip r:embed="rId2"/>
                <a:stretch>
                  <a:fillRect l="-1715" r="-55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1562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739948-CFF1-4F8E-9457-88149CE3A4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 основного поняття</a:t>
            </a:r>
            <a:endParaRPr lang="uk-UA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BF4EBFCE-0BDE-485E-B38A-99D8ECBF5C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3938" y="2214694"/>
            <a:ext cx="10364452" cy="3424107"/>
          </a:xfrm>
        </p:spPr>
        <p:txBody>
          <a:bodyPr>
            <a:normAutofit/>
          </a:bodyPr>
          <a:lstStyle/>
          <a:p>
            <a:r>
              <a:rPr lang="uk-UA" sz="2800" b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Рольові очікування </a:t>
            </a:r>
            <a:r>
              <a:rPr lang="uk-UA" sz="2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це рольова поведінка, як ключова складова соціальної активності, відображає виконання різноманітних ролей через конкретні дії та вчинки, що виражаються у процесі взаємодії з оточенням.</a:t>
            </a:r>
          </a:p>
          <a:p>
            <a:r>
              <a:rPr lang="uk-UA" sz="2800" b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Міжособистісні стосунки </a:t>
            </a:r>
            <a:r>
              <a:rPr lang="uk-UA" sz="2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це взаємна готовність суб'єктів до певного типу взаємодій. </a:t>
            </a:r>
          </a:p>
        </p:txBody>
      </p:sp>
    </p:spTree>
    <p:extLst>
      <p:ext uri="{BB962C8B-B14F-4D97-AF65-F5344CB8AC3E}">
        <p14:creationId xmlns:p14="http://schemas.microsoft.com/office/powerpoint/2010/main" val="34081436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EDE427-53FA-4447-A8A8-8964DF23E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6529" y="603987"/>
            <a:ext cx="9619789" cy="5577381"/>
          </a:xfrm>
        </p:spPr>
        <p:txBody>
          <a:bodyPr>
            <a:normAutofit fontScale="90000"/>
          </a:bodyPr>
          <a:lstStyle/>
          <a:p>
            <a:br>
              <a:rPr lang="uk-UA" b="1" dirty="0"/>
            </a:br>
            <a:br>
              <a:rPr lang="uk-UA" b="1" dirty="0"/>
            </a:br>
            <a:br>
              <a:rPr lang="uk-UA" b="1" dirty="0"/>
            </a:br>
            <a:br>
              <a:rPr lang="uk-UA" b="1" dirty="0"/>
            </a:br>
            <a:br>
              <a:rPr lang="uk-UA" b="1" dirty="0"/>
            </a:br>
            <a:br>
              <a:rPr lang="uk-UA" b="1" dirty="0"/>
            </a:br>
            <a:br>
              <a:rPr lang="uk-UA" b="1" dirty="0"/>
            </a:br>
            <a:br>
              <a:rPr lang="uk-UA" b="1" dirty="0"/>
            </a:br>
            <a:br>
              <a:rPr lang="uk-UA" b="1" dirty="0"/>
            </a:br>
            <a:br>
              <a:rPr lang="uk-UA" b="1" dirty="0"/>
            </a:br>
            <a:br>
              <a:rPr lang="uk-UA" b="1" dirty="0"/>
            </a:br>
            <a:br>
              <a:rPr lang="uk-UA" b="1" dirty="0"/>
            </a:b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формування міжособистісних </a:t>
            </a:r>
            <a:r>
              <a:rPr lang="uk-UA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експектацій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16">
            <a:extLst>
              <a:ext uri="{FF2B5EF4-FFF2-40B4-BE49-F238E27FC236}">
                <a16:creationId xmlns:a16="http://schemas.microsoft.com/office/drawing/2014/main" id="{202AB3A2-C8BC-4875-BF95-79869031EE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2648" y="676629"/>
            <a:ext cx="1522177" cy="128060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Прогностична оцінка майбутнього</a:t>
            </a:r>
            <a:endParaRPr kumimoji="0" lang="uk-UA" altLang="uk-UA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Прямоугольник 17">
            <a:extLst>
              <a:ext uri="{FF2B5EF4-FFF2-40B4-BE49-F238E27FC236}">
                <a16:creationId xmlns:a16="http://schemas.microsoft.com/office/drawing/2014/main" id="{721A9FAB-507F-4BD7-92EA-61416B5345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405" y="2299980"/>
            <a:ext cx="1537654" cy="118110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Екстра-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поляція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моделювання</a:t>
            </a:r>
            <a:endParaRPr kumimoji="0" lang="uk-UA" altLang="uk-UA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Прямоугольник 18">
            <a:extLst>
              <a:ext uri="{FF2B5EF4-FFF2-40B4-BE49-F238E27FC236}">
                <a16:creationId xmlns:a16="http://schemas.microsoft.com/office/drawing/2014/main" id="{CE056B38-96E4-41FA-AD75-67F3441012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8393" y="2297900"/>
            <a:ext cx="1598486" cy="1151659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Визначення пріоритетів, ієрархія цінностей</a:t>
            </a:r>
            <a:endParaRPr kumimoji="0" lang="uk-UA" altLang="uk-UA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Прямоугольник 19">
            <a:extLst>
              <a:ext uri="{FF2B5EF4-FFF2-40B4-BE49-F238E27FC236}">
                <a16:creationId xmlns:a16="http://schemas.microsoft.com/office/drawing/2014/main" id="{A2948613-B02C-470B-A4EE-170CF58B72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8392" y="676629"/>
            <a:ext cx="1459016" cy="1298143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Усвідомлення інтересів, цінностей, потреб</a:t>
            </a:r>
            <a:endParaRPr kumimoji="0" lang="uk-UA" altLang="uk-UA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Прямоугольник 20">
            <a:extLst>
              <a:ext uri="{FF2B5EF4-FFF2-40B4-BE49-F238E27FC236}">
                <a16:creationId xmlns:a16="http://schemas.microsoft.com/office/drawing/2014/main" id="{AD12B60D-DD71-4163-B581-BC491D1649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8118" y="3897705"/>
            <a:ext cx="1396692" cy="1165225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Статево-рольова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і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дентифіка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ція</a:t>
            </a:r>
            <a:endParaRPr kumimoji="0" lang="uk-UA" altLang="uk-UA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Прямоугольник 21">
            <a:extLst>
              <a:ext uri="{FF2B5EF4-FFF2-40B4-BE49-F238E27FC236}">
                <a16:creationId xmlns:a16="http://schemas.microsoft.com/office/drawing/2014/main" id="{F70A2847-7F9A-43AD-B67D-06809A2014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8612" y="694168"/>
            <a:ext cx="1447190" cy="1263066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Порівняння ймовірного майбутнього та власних інтересів</a:t>
            </a:r>
            <a:endParaRPr kumimoji="0" lang="uk-UA" altLang="uk-UA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Прямоугольник 22">
            <a:extLst>
              <a:ext uri="{FF2B5EF4-FFF2-40B4-BE49-F238E27FC236}">
                <a16:creationId xmlns:a16="http://schemas.microsoft.com/office/drawing/2014/main" id="{8BF126F6-79EC-4DB1-A115-E7E5F73787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9110" y="2297900"/>
            <a:ext cx="1396692" cy="1142133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Формування особистого змісту прогнозів</a:t>
            </a:r>
            <a:endParaRPr kumimoji="0" lang="uk-UA" altLang="uk-UA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Прямоугольник 23">
            <a:extLst>
              <a:ext uri="{FF2B5EF4-FFF2-40B4-BE49-F238E27FC236}">
                <a16:creationId xmlns:a16="http://schemas.microsoft.com/office/drawing/2014/main" id="{23CF206C-3833-4679-AE34-0B7119AB62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38027" y="694168"/>
            <a:ext cx="1251190" cy="124805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Емоційно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-почуттєва оцінка очікувань</a:t>
            </a:r>
            <a:endParaRPr kumimoji="0" lang="uk-UA" altLang="uk-UA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24">
            <a:extLst>
              <a:ext uri="{FF2B5EF4-FFF2-40B4-BE49-F238E27FC236}">
                <a16:creationId xmlns:a16="http://schemas.microsoft.com/office/drawing/2014/main" id="{CB3FC247-1203-4A90-AC64-27A27308D0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16277" y="2247899"/>
            <a:ext cx="1221749" cy="1191491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Позитивна (збіг можливих і бажаних подій)</a:t>
            </a:r>
            <a:endParaRPr kumimoji="0" lang="uk-UA" altLang="uk-UA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Прямоугольник 25">
            <a:extLst>
              <a:ext uri="{FF2B5EF4-FFF2-40B4-BE49-F238E27FC236}">
                <a16:creationId xmlns:a16="http://schemas.microsoft.com/office/drawing/2014/main" id="{4A0DD930-9A5F-481A-875F-D2BCCC6E31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86837" y="694167"/>
            <a:ext cx="1251190" cy="1248049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Готовність до діяльності, вчинку</a:t>
            </a:r>
            <a:endParaRPr kumimoji="0" lang="uk-UA" altLang="uk-UA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Прямоугольник 26">
            <a:extLst>
              <a:ext uri="{FF2B5EF4-FFF2-40B4-BE49-F238E27FC236}">
                <a16:creationId xmlns:a16="http://schemas.microsoft.com/office/drawing/2014/main" id="{7928846B-AC49-4EB4-A6E3-F1EAE40E1D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3019" y="2268459"/>
            <a:ext cx="1396692" cy="118110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Негативна (розбіжність прогнозу і бажаності) </a:t>
            </a:r>
            <a:endParaRPr kumimoji="0" lang="uk-UA" altLang="uk-UA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Прямоугольник 27">
            <a:extLst>
              <a:ext uri="{FF2B5EF4-FFF2-40B4-BE49-F238E27FC236}">
                <a16:creationId xmlns:a16="http://schemas.microsoft.com/office/drawing/2014/main" id="{CD2C2D4C-25F7-4CA4-9DBF-D51886D45A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16276" y="3947320"/>
            <a:ext cx="1221749" cy="111561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Рольова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узгодже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ність</a:t>
            </a:r>
            <a:endParaRPr kumimoji="0" lang="uk-UA" altLang="uk-UA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Прямоугольник 28">
            <a:extLst>
              <a:ext uri="{FF2B5EF4-FFF2-40B4-BE49-F238E27FC236}">
                <a16:creationId xmlns:a16="http://schemas.microsoft.com/office/drawing/2014/main" id="{58955C05-1A62-4731-85FC-54E5165482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405" y="3897705"/>
            <a:ext cx="1338895" cy="1165225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Гендерні стереотипи</a:t>
            </a:r>
            <a:endParaRPr kumimoji="0" lang="uk-UA" altLang="uk-UA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Прямоугольник 29">
            <a:extLst>
              <a:ext uri="{FF2B5EF4-FFF2-40B4-BE49-F238E27FC236}">
                <a16:creationId xmlns:a16="http://schemas.microsoft.com/office/drawing/2014/main" id="{65611F68-317F-4859-A0EA-DE9684F59F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8319" y="3897705"/>
            <a:ext cx="1483838" cy="1165225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Сімейні установки</a:t>
            </a:r>
            <a:endParaRPr kumimoji="0" lang="uk-UA" altLang="uk-UA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30">
            <a:extLst>
              <a:ext uri="{FF2B5EF4-FFF2-40B4-BE49-F238E27FC236}">
                <a16:creationId xmlns:a16="http://schemas.microsoft.com/office/drawing/2014/main" id="{F16B331A-5FFD-44B1-A4CA-2F93EA3D24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0771" y="3881830"/>
            <a:ext cx="1398940" cy="118110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ts val="192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Виявлення відхилень від нормаль-</a:t>
            </a:r>
          </a:p>
          <a:p>
            <a:pPr marL="0" marR="0" lvl="0" indent="0" algn="just" defTabSz="914400" rtl="0" eaLnBrk="0" fontAlgn="base" latinLnBrk="0" hangingPunct="0">
              <a:lnSpc>
                <a:spcPts val="192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ного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перебі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</a:p>
          <a:p>
            <a:pPr marL="0" marR="0" lvl="0" indent="0" algn="just" defTabSz="914400" rtl="0" eaLnBrk="0" fontAlgn="base" latinLnBrk="0" hangingPunct="0">
              <a:lnSpc>
                <a:spcPts val="192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гу подій</a:t>
            </a:r>
            <a:endParaRPr kumimoji="0" lang="uk-UA" altLang="uk-UA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Стрелка вправо 31">
            <a:extLst>
              <a:ext uri="{FF2B5EF4-FFF2-40B4-BE49-F238E27FC236}">
                <a16:creationId xmlns:a16="http://schemas.microsoft.com/office/drawing/2014/main" id="{61CDE9F6-B29B-477D-8AA3-9BF75386E7C8}"/>
              </a:ext>
            </a:extLst>
          </p:cNvPr>
          <p:cNvSpPr/>
          <p:nvPr/>
        </p:nvSpPr>
        <p:spPr>
          <a:xfrm>
            <a:off x="3872928" y="1226958"/>
            <a:ext cx="249555" cy="198120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uk-UA"/>
          </a:p>
        </p:txBody>
      </p:sp>
      <p:sp>
        <p:nvSpPr>
          <p:cNvPr id="20" name="Стрелка вправо 32">
            <a:extLst>
              <a:ext uri="{FF2B5EF4-FFF2-40B4-BE49-F238E27FC236}">
                <a16:creationId xmlns:a16="http://schemas.microsoft.com/office/drawing/2014/main" id="{F6351365-BD68-47CC-860E-D96C1E3F2583}"/>
              </a:ext>
            </a:extLst>
          </p:cNvPr>
          <p:cNvSpPr/>
          <p:nvPr/>
        </p:nvSpPr>
        <p:spPr>
          <a:xfrm>
            <a:off x="5577409" y="1226958"/>
            <a:ext cx="281204" cy="177947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uk-UA"/>
          </a:p>
        </p:txBody>
      </p:sp>
      <p:sp>
        <p:nvSpPr>
          <p:cNvPr id="21" name="Стрелка вправо 33">
            <a:extLst>
              <a:ext uri="{FF2B5EF4-FFF2-40B4-BE49-F238E27FC236}">
                <a16:creationId xmlns:a16="http://schemas.microsoft.com/office/drawing/2014/main" id="{91E0034B-E84A-45BF-9EB9-49EC6D219522}"/>
              </a:ext>
            </a:extLst>
          </p:cNvPr>
          <p:cNvSpPr/>
          <p:nvPr/>
        </p:nvSpPr>
        <p:spPr>
          <a:xfrm>
            <a:off x="7314507" y="1231085"/>
            <a:ext cx="223520" cy="189230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uk-UA" dirty="0"/>
          </a:p>
        </p:txBody>
      </p:sp>
      <p:sp>
        <p:nvSpPr>
          <p:cNvPr id="22" name="Стрелка вправо 34">
            <a:extLst>
              <a:ext uri="{FF2B5EF4-FFF2-40B4-BE49-F238E27FC236}">
                <a16:creationId xmlns:a16="http://schemas.microsoft.com/office/drawing/2014/main" id="{5B998639-3D80-487D-ADE8-C8009CEB888F}"/>
              </a:ext>
            </a:extLst>
          </p:cNvPr>
          <p:cNvSpPr/>
          <p:nvPr/>
        </p:nvSpPr>
        <p:spPr>
          <a:xfrm>
            <a:off x="8714875" y="1215675"/>
            <a:ext cx="249555" cy="189230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uk-UA"/>
          </a:p>
        </p:txBody>
      </p:sp>
      <p:cxnSp>
        <p:nvCxnSpPr>
          <p:cNvPr id="23" name="Прямая со стрелкой 35">
            <a:extLst>
              <a:ext uri="{FF2B5EF4-FFF2-40B4-BE49-F238E27FC236}">
                <a16:creationId xmlns:a16="http://schemas.microsoft.com/office/drawing/2014/main" id="{813F7BB2-D831-4986-A460-A3A72AEB628F}"/>
              </a:ext>
            </a:extLst>
          </p:cNvPr>
          <p:cNvCxnSpPr>
            <a:cxnSpLocks/>
          </p:cNvCxnSpPr>
          <p:nvPr/>
        </p:nvCxnSpPr>
        <p:spPr>
          <a:xfrm flipH="1">
            <a:off x="3065940" y="1972151"/>
            <a:ext cx="129601" cy="40495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36">
            <a:extLst>
              <a:ext uri="{FF2B5EF4-FFF2-40B4-BE49-F238E27FC236}">
                <a16:creationId xmlns:a16="http://schemas.microsoft.com/office/drawing/2014/main" id="{594C00B6-26D4-4AF6-86B8-DD3EB32A1ECE}"/>
              </a:ext>
            </a:extLst>
          </p:cNvPr>
          <p:cNvCxnSpPr/>
          <p:nvPr/>
        </p:nvCxnSpPr>
        <p:spPr>
          <a:xfrm flipH="1">
            <a:off x="5071427" y="1974772"/>
            <a:ext cx="120650" cy="34417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37">
            <a:extLst>
              <a:ext uri="{FF2B5EF4-FFF2-40B4-BE49-F238E27FC236}">
                <a16:creationId xmlns:a16="http://schemas.microsoft.com/office/drawing/2014/main" id="{C3620E70-238F-4356-8195-C81EE09117A3}"/>
              </a:ext>
            </a:extLst>
          </p:cNvPr>
          <p:cNvCxnSpPr/>
          <p:nvPr/>
        </p:nvCxnSpPr>
        <p:spPr>
          <a:xfrm flipH="1">
            <a:off x="6656807" y="1942216"/>
            <a:ext cx="233045" cy="35369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38">
            <a:extLst>
              <a:ext uri="{FF2B5EF4-FFF2-40B4-BE49-F238E27FC236}">
                <a16:creationId xmlns:a16="http://schemas.microsoft.com/office/drawing/2014/main" id="{F98CD9DC-A664-4151-A721-2041CC226E9C}"/>
              </a:ext>
            </a:extLst>
          </p:cNvPr>
          <p:cNvCxnSpPr/>
          <p:nvPr/>
        </p:nvCxnSpPr>
        <p:spPr>
          <a:xfrm>
            <a:off x="8701076" y="1912695"/>
            <a:ext cx="249555" cy="34417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39">
            <a:extLst>
              <a:ext uri="{FF2B5EF4-FFF2-40B4-BE49-F238E27FC236}">
                <a16:creationId xmlns:a16="http://schemas.microsoft.com/office/drawing/2014/main" id="{68A0376E-855B-42FA-8086-410C8EBEE7B7}"/>
              </a:ext>
            </a:extLst>
          </p:cNvPr>
          <p:cNvCxnSpPr/>
          <p:nvPr/>
        </p:nvCxnSpPr>
        <p:spPr>
          <a:xfrm flipH="1">
            <a:off x="7854503" y="1926350"/>
            <a:ext cx="206375" cy="33591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40">
            <a:extLst>
              <a:ext uri="{FF2B5EF4-FFF2-40B4-BE49-F238E27FC236}">
                <a16:creationId xmlns:a16="http://schemas.microsoft.com/office/drawing/2014/main" id="{F9B31AE7-610B-4A86-9A22-CC244EEBB580}"/>
              </a:ext>
            </a:extLst>
          </p:cNvPr>
          <p:cNvCxnSpPr/>
          <p:nvPr/>
        </p:nvCxnSpPr>
        <p:spPr>
          <a:xfrm flipH="1">
            <a:off x="2602230" y="7962900"/>
            <a:ext cx="45085" cy="32004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41">
            <a:extLst>
              <a:ext uri="{FF2B5EF4-FFF2-40B4-BE49-F238E27FC236}">
                <a16:creationId xmlns:a16="http://schemas.microsoft.com/office/drawing/2014/main" id="{6D8EC097-7D41-4C8C-9FFC-FF8FC040D16C}"/>
              </a:ext>
            </a:extLst>
          </p:cNvPr>
          <p:cNvCxnSpPr/>
          <p:nvPr/>
        </p:nvCxnSpPr>
        <p:spPr>
          <a:xfrm flipH="1">
            <a:off x="3027680" y="7970520"/>
            <a:ext cx="100330" cy="31242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42">
            <a:extLst>
              <a:ext uri="{FF2B5EF4-FFF2-40B4-BE49-F238E27FC236}">
                <a16:creationId xmlns:a16="http://schemas.microsoft.com/office/drawing/2014/main" id="{CDC882BD-B602-4F65-9980-28E2D150BAA9}"/>
              </a:ext>
            </a:extLst>
          </p:cNvPr>
          <p:cNvCxnSpPr/>
          <p:nvPr/>
        </p:nvCxnSpPr>
        <p:spPr>
          <a:xfrm flipH="1">
            <a:off x="3992880" y="7970520"/>
            <a:ext cx="49530" cy="31242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43">
            <a:extLst>
              <a:ext uri="{FF2B5EF4-FFF2-40B4-BE49-F238E27FC236}">
                <a16:creationId xmlns:a16="http://schemas.microsoft.com/office/drawing/2014/main" id="{EB9B7DBA-D241-4F39-B275-9561E5B2261F}"/>
              </a:ext>
            </a:extLst>
          </p:cNvPr>
          <p:cNvCxnSpPr/>
          <p:nvPr/>
        </p:nvCxnSpPr>
        <p:spPr>
          <a:xfrm flipH="1">
            <a:off x="5105400" y="7970520"/>
            <a:ext cx="64770" cy="31242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44">
            <a:extLst>
              <a:ext uri="{FF2B5EF4-FFF2-40B4-BE49-F238E27FC236}">
                <a16:creationId xmlns:a16="http://schemas.microsoft.com/office/drawing/2014/main" id="{4ABC149C-C77E-4FDC-B11A-556D083E874F}"/>
              </a:ext>
            </a:extLst>
          </p:cNvPr>
          <p:cNvCxnSpPr/>
          <p:nvPr/>
        </p:nvCxnSpPr>
        <p:spPr>
          <a:xfrm flipH="1">
            <a:off x="6210300" y="7970520"/>
            <a:ext cx="49530" cy="31242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0">
            <a:extLst>
              <a:ext uri="{FF2B5EF4-FFF2-40B4-BE49-F238E27FC236}">
                <a16:creationId xmlns:a16="http://schemas.microsoft.com/office/drawing/2014/main" id="{C725E1BF-FD4A-40F5-B0C0-3C9F16FD00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4" name="Rectangle 46">
            <a:extLst>
              <a:ext uri="{FF2B5EF4-FFF2-40B4-BE49-F238E27FC236}">
                <a16:creationId xmlns:a16="http://schemas.microsoft.com/office/drawing/2014/main" id="{0D018F8E-6A9C-43D4-BCB8-D06A6B94A8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cxnSp>
        <p:nvCxnSpPr>
          <p:cNvPr id="36" name="Прямая со стрелкой 35">
            <a:extLst>
              <a:ext uri="{FF2B5EF4-FFF2-40B4-BE49-F238E27FC236}">
                <a16:creationId xmlns:a16="http://schemas.microsoft.com/office/drawing/2014/main" id="{A891E557-0F83-4F97-8A57-1A9433851BD3}"/>
              </a:ext>
            </a:extLst>
          </p:cNvPr>
          <p:cNvCxnSpPr>
            <a:cxnSpLocks/>
          </p:cNvCxnSpPr>
          <p:nvPr/>
        </p:nvCxnSpPr>
        <p:spPr>
          <a:xfrm flipH="1">
            <a:off x="2898079" y="3485758"/>
            <a:ext cx="129601" cy="40495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5">
            <a:extLst>
              <a:ext uri="{FF2B5EF4-FFF2-40B4-BE49-F238E27FC236}">
                <a16:creationId xmlns:a16="http://schemas.microsoft.com/office/drawing/2014/main" id="{B6F7689E-20DA-43ED-AAB8-EBBED20B5B80}"/>
              </a:ext>
            </a:extLst>
          </p:cNvPr>
          <p:cNvCxnSpPr>
            <a:cxnSpLocks/>
          </p:cNvCxnSpPr>
          <p:nvPr/>
        </p:nvCxnSpPr>
        <p:spPr>
          <a:xfrm flipH="1">
            <a:off x="4908920" y="3479037"/>
            <a:ext cx="129601" cy="40495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5">
            <a:extLst>
              <a:ext uri="{FF2B5EF4-FFF2-40B4-BE49-F238E27FC236}">
                <a16:creationId xmlns:a16="http://schemas.microsoft.com/office/drawing/2014/main" id="{2440DFA9-46D5-4F37-9B87-8D51A157881C}"/>
              </a:ext>
            </a:extLst>
          </p:cNvPr>
          <p:cNvCxnSpPr>
            <a:cxnSpLocks/>
          </p:cNvCxnSpPr>
          <p:nvPr/>
        </p:nvCxnSpPr>
        <p:spPr>
          <a:xfrm flipH="1">
            <a:off x="6632423" y="3492747"/>
            <a:ext cx="129601" cy="40495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5">
            <a:extLst>
              <a:ext uri="{FF2B5EF4-FFF2-40B4-BE49-F238E27FC236}">
                <a16:creationId xmlns:a16="http://schemas.microsoft.com/office/drawing/2014/main" id="{314F50A8-680B-47CA-9E84-BECDCE120EEA}"/>
              </a:ext>
            </a:extLst>
          </p:cNvPr>
          <p:cNvCxnSpPr>
            <a:cxnSpLocks/>
          </p:cNvCxnSpPr>
          <p:nvPr/>
        </p:nvCxnSpPr>
        <p:spPr>
          <a:xfrm flipH="1">
            <a:off x="9366030" y="3493389"/>
            <a:ext cx="129601" cy="40495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5">
            <a:extLst>
              <a:ext uri="{FF2B5EF4-FFF2-40B4-BE49-F238E27FC236}">
                <a16:creationId xmlns:a16="http://schemas.microsoft.com/office/drawing/2014/main" id="{E496AAE1-E25B-491B-9322-F70223A63DDF}"/>
              </a:ext>
            </a:extLst>
          </p:cNvPr>
          <p:cNvCxnSpPr>
            <a:cxnSpLocks/>
          </p:cNvCxnSpPr>
          <p:nvPr/>
        </p:nvCxnSpPr>
        <p:spPr>
          <a:xfrm flipH="1">
            <a:off x="8183324" y="3479037"/>
            <a:ext cx="129601" cy="40495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65578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F6E4F9-3CC2-4B59-BBC8-E729DCA25D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964691"/>
            <a:ext cx="8668928" cy="1196618"/>
          </a:xfrm>
        </p:spPr>
        <p:txBody>
          <a:bodyPr>
            <a:normAutofit fontScale="90000"/>
          </a:bodyPr>
          <a:lstStyle/>
          <a:p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Розподіл рівнів сімейних цінностей одружених чоловіків </a:t>
            </a:r>
            <a:br>
              <a:rPr lang="uk-UA" dirty="0"/>
            </a:br>
            <a:endParaRPr lang="uk-UA" dirty="0"/>
          </a:p>
        </p:txBody>
      </p:sp>
      <p:graphicFrame>
        <p:nvGraphicFramePr>
          <p:cNvPr id="4" name="Диаграмма 1">
            <a:extLst>
              <a:ext uri="{FF2B5EF4-FFF2-40B4-BE49-F238E27FC236}">
                <a16:creationId xmlns:a16="http://schemas.microsoft.com/office/drawing/2014/main" id="{F17C860C-CF8A-4CC0-A37A-F5E4677C98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62138492"/>
              </p:ext>
            </p:extLst>
          </p:nvPr>
        </p:nvGraphicFramePr>
        <p:xfrm>
          <a:off x="1319645" y="2867891"/>
          <a:ext cx="9580419" cy="3532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8215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C1063E-C251-4D7C-813C-54561911E5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1917" y="154201"/>
            <a:ext cx="8315637" cy="895282"/>
          </a:xfrm>
        </p:spPr>
        <p:txBody>
          <a:bodyPr>
            <a:normAutofit fontScale="90000"/>
          </a:bodyPr>
          <a:lstStyle/>
          <a:p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Розподіл рівнів сімейних цінностей у заміжніх жінок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Диаграмма 2">
            <a:extLst>
              <a:ext uri="{FF2B5EF4-FFF2-40B4-BE49-F238E27FC236}">
                <a16:creationId xmlns:a16="http://schemas.microsoft.com/office/drawing/2014/main" id="{5216417F-FA7C-4894-BAA0-41629B74B60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86645269"/>
              </p:ext>
            </p:extLst>
          </p:nvPr>
        </p:nvGraphicFramePr>
        <p:xfrm>
          <a:off x="2452255" y="1345247"/>
          <a:ext cx="8315637" cy="4691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89342727"/>
      </p:ext>
    </p:extLst>
  </p:cSld>
  <p:clrMapOvr>
    <a:masterClrMapping/>
  </p:clrMapOvr>
</p:sld>
</file>

<file path=ppt/theme/theme1.xml><?xml version="1.0" encoding="utf-8"?>
<a:theme xmlns:a="http://schemas.openxmlformats.org/drawingml/2006/main" name="Краплинка">
  <a:themeElements>
    <a:clrScheme name="Краплинка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раплинка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раплинка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Краплинка</Template>
  <TotalTime>0</TotalTime>
  <Words>732</Words>
  <Application>Microsoft Office PowerPoint</Application>
  <PresentationFormat>Широкий екран</PresentationFormat>
  <Paragraphs>62</Paragraphs>
  <Slides>23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23</vt:i4>
      </vt:variant>
    </vt:vector>
  </HeadingPairs>
  <TitlesOfParts>
    <vt:vector size="30" baseType="lpstr">
      <vt:lpstr>Arial</vt:lpstr>
      <vt:lpstr>Calibri</vt:lpstr>
      <vt:lpstr>Cambria</vt:lpstr>
      <vt:lpstr>Cambria Math</vt:lpstr>
      <vt:lpstr>Times New Roman</vt:lpstr>
      <vt:lpstr>Tw Cen MT</vt:lpstr>
      <vt:lpstr>Краплинка</vt:lpstr>
      <vt:lpstr>Психологічний аналіз впливу рольових очікувань  на характер міжособистісної взаємодії у сім’ї </vt:lpstr>
      <vt:lpstr>Об’єкт дослідження – міжособистісні взаємини подружжя   Предмет дослідження – особливості впливу рольових очікувань подружжя на характер міжособистісних взаємодії </vt:lpstr>
      <vt:lpstr>Мета дослідження – визначити психологічні особливості впливу рольових очікувань подружжя на характер їхньої міжособистісної взаємодії та апробувати програму її психокорекції.  Гіпотеза дослідження – успішність сімейно-рольової взаємодії залежить від особистісних властивостей партнерів та узгодженості рольових очікувань щодо міжособистісної поведінки подружжя.  </vt:lpstr>
      <vt:lpstr>Завдання дослідження:  1. Провести теоретичних аналіз проблеми впливу рольових очікувань на структуру міжособистісної взаємодії подружжя у науковій літературі.  2. Розробити програму емпіричного дослідження рольових очікувань подружжя як складової сімейно-рольової взаємодії  3. Експериментально визначити особливості рольових очікувань як компоненту міжособистісних взаємин.  4. Розробити та апробувати програму психокорекції неузгоджених рольових очікувань подружжя. </vt:lpstr>
      <vt:lpstr>Методи та методики дослідження:  1)теоретичні: системно-структурний аналіз психологічної та спеціальної літератури з проблеми дослідження (методи узагальнення, порівняння, абстрагування, моделювання та ін.). 2) емпіричні (бесіда, спостереження, тестування, анкетування, інтерв'ю).  3) методи математичної статистики (〖"описова статистика" , χ〗^2- критерій Пірсона, F-критерій Фішера).  В роботі використані наступні методики дослідження:  - опитувальник «Рольові очікування й домагання у шлюбі» О. Волкова, Г. Трапєзнікова (в адаптації В.Сокур); - опитувальник міжособистісних стосунків Т. Лірі; - опитувальник міжособистісних стосунків В. Шутца; - опитувальник “Велика п’ятірка” Р. Мак-Крайя і П. Коста.</vt:lpstr>
      <vt:lpstr>Визначення основного поняття</vt:lpstr>
      <vt:lpstr>            Модель формування міжособистісних експектацій</vt:lpstr>
      <vt:lpstr>Розподіл рівнів сімейних цінностей одружених чоловіків  </vt:lpstr>
      <vt:lpstr>Розподіл рівнів сімейних цінностей у заміжніх жінок</vt:lpstr>
      <vt:lpstr>Розподіл рівнів рольової адекватності подружжя </vt:lpstr>
      <vt:lpstr>Розподіл рівнів узгодженості сімейних цінностей </vt:lpstr>
      <vt:lpstr>Розподіл рівнів типів  міжособистісних взаємин </vt:lpstr>
      <vt:lpstr>Гендерний розподіл рівнів вираженості типів міжособистісних взаємин </vt:lpstr>
      <vt:lpstr>Рівні прояву потреб міжособистісної взаємодії у шлюбних партнерів</vt:lpstr>
      <vt:lpstr>Гендерний розподіл низького рівня типів міжособистісних потреб</vt:lpstr>
      <vt:lpstr>Рівні розподілу первинних факторів рис особистостей партнерів </vt:lpstr>
      <vt:lpstr>Рівні розподілу вторинних факторів характерологічних ознак подружніх партнерів </vt:lpstr>
      <vt:lpstr>Програма психокорекції неузгоджених подружній очікуванЬ</vt:lpstr>
      <vt:lpstr>Зміни показників рівня рольової адекватності подружжя учасників корекційного експерименту </vt:lpstr>
      <vt:lpstr>Зміни показників узгодженості сімейних цінностей подружжя учасників корекційної програми в ЕГ</vt:lpstr>
      <vt:lpstr>Зміни показників узгодженості сімейних цінностей подружжя учасників корекційної програми в КГ 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Психологічний аналіз впливу рольових очікувань  на характер міжособистісної взаємодії у сім’ї</dc:title>
  <dc:creator>User</dc:creator>
  <cp:lastModifiedBy>Olena Mamosuieva</cp:lastModifiedBy>
  <cp:revision>6</cp:revision>
  <dcterms:created xsi:type="dcterms:W3CDTF">2024-11-24T12:09:22Z</dcterms:created>
  <dcterms:modified xsi:type="dcterms:W3CDTF">2025-01-26T11:56:03Z</dcterms:modified>
</cp:coreProperties>
</file>