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8288000" cy="10287000"/>
  <p:notesSz cx="6858000" cy="9144000"/>
  <p:embeddedFontLst>
    <p:embeddedFont>
      <p:font typeface="Open Sans Bold" charset="1" panose="00000000000000000000"/>
      <p:regular r:id="rId26"/>
    </p:embeddedFont>
    <p:embeddedFont>
      <p:font typeface="Open Sans" charset="1" panose="00000000000000000000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slides/slide12.xml" Type="http://schemas.openxmlformats.org/officeDocument/2006/relationships/slide"/><Relationship Id="rId18" Target="slides/slide13.xml" Type="http://schemas.openxmlformats.org/officeDocument/2006/relationships/slide"/><Relationship Id="rId19" Target="slides/slide14.xml" Type="http://schemas.openxmlformats.org/officeDocument/2006/relationships/slide"/><Relationship Id="rId2" Target="presProps.xml" Type="http://schemas.openxmlformats.org/officeDocument/2006/relationships/presProps"/><Relationship Id="rId20" Target="slides/slide15.xml" Type="http://schemas.openxmlformats.org/officeDocument/2006/relationships/slide"/><Relationship Id="rId21" Target="slides/slide16.xml" Type="http://schemas.openxmlformats.org/officeDocument/2006/relationships/slide"/><Relationship Id="rId22" Target="slides/slide17.xml" Type="http://schemas.openxmlformats.org/officeDocument/2006/relationships/slide"/><Relationship Id="rId23" Target="slides/slide18.xml" Type="http://schemas.openxmlformats.org/officeDocument/2006/relationships/slide"/><Relationship Id="rId24" Target="slides/slide19.xml" Type="http://schemas.openxmlformats.org/officeDocument/2006/relationships/slide"/><Relationship Id="rId25" Target="slides/slide20.xml" Type="http://schemas.openxmlformats.org/officeDocument/2006/relationships/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2.pn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/Relationships>
</file>

<file path=ppt/slides/_rels/slide1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3.png" Type="http://schemas.openxmlformats.org/officeDocument/2006/relationships/image"/><Relationship Id="rId3" Target="../media/image14.png" Type="http://schemas.openxmlformats.org/officeDocument/2006/relationships/image"/></Relationships>
</file>

<file path=ppt/slides/_rels/slide1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5.png" Type="http://schemas.openxmlformats.org/officeDocument/2006/relationships/image"/></Relationships>
</file>

<file path=ppt/slides/_rels/slide1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6.png" Type="http://schemas.openxmlformats.org/officeDocument/2006/relationships/image"/></Relationships>
</file>

<file path=ppt/slides/_rels/slide1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png" Type="http://schemas.openxmlformats.org/officeDocument/2006/relationships/image"/></Relationships>
</file>

<file path=ppt/slides/_rels/slide1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9.png" Type="http://schemas.openxmlformats.org/officeDocument/2006/relationships/image"/></Relationships>
</file>

<file path=ppt/slides/_rels/slide1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/Relationships>
</file>

<file path=ppt/slides/_rels/slide2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3.png" Type="http://schemas.openxmlformats.org/officeDocument/2006/relationships/image"/><Relationship Id="rId3" Target="../media/image4.sv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5.png" Type="http://schemas.openxmlformats.org/officeDocument/2006/relationships/image"/><Relationship Id="rId3" Target="../media/image6.sv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Relationship Id="rId3" Target="../media/image8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bg>
      <p:bgPr>
        <a:solidFill>
          <a:srgbClr val="FDFDF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9248775"/>
            <a:ext cx="8293770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1028700" y="1819586"/>
            <a:ext cx="12241413" cy="4229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8400"/>
              </a:lnSpc>
            </a:pPr>
            <a:r>
              <a:rPr lang="en-US" sz="6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ОСОБЛИВОСТІ ПРОКРАСТИНАЦІЇ ЯК ДЕСТРУКТИВНОГО ЧИННИКА ДЕГРАДАЦІЇ КОЛЕКТИВУ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7535424"/>
            <a:ext cx="7367736" cy="58042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Клешко Надія.  1 група ПВШ-23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8265670"/>
            <a:ext cx="16230600" cy="118053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759"/>
              </a:lnSpc>
            </a:pPr>
            <a:r>
              <a:rPr lang="en-US" sz="33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Науковий керівник:  Шпортун О.М. - доктор психологічних наук, професор</a:t>
            </a:r>
          </a:p>
          <a:p>
            <a:pPr algn="l">
              <a:lnSpc>
                <a:spcPts val="4759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859786" y="2027095"/>
            <a:ext cx="13803281" cy="4208864"/>
            <a:chOff x="0" y="0"/>
            <a:chExt cx="2665638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2665638" cy="812800"/>
            </a:xfrm>
            <a:custGeom>
              <a:avLst/>
              <a:gdLst/>
              <a:ahLst/>
              <a:cxnLst/>
              <a:rect r="r" b="b" t="t" l="l"/>
              <a:pathLst>
                <a:path h="812800" w="2665638">
                  <a:moveTo>
                    <a:pt x="0" y="0"/>
                  </a:moveTo>
                  <a:lnTo>
                    <a:pt x="2665638" y="0"/>
                  </a:lnTo>
                  <a:lnTo>
                    <a:pt x="2665638" y="812800"/>
                  </a:lnTo>
                  <a:lnTo>
                    <a:pt x="0" y="812800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3810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19050"/>
              <a:ext cx="2665638" cy="83185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59"/>
                </a:lnSpc>
              </a:pPr>
            </a:p>
          </p:txBody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868266" y="1716551"/>
            <a:ext cx="9537394" cy="6211759"/>
          </a:xfrm>
          <a:custGeom>
            <a:avLst/>
            <a:gdLst/>
            <a:ahLst/>
            <a:cxnLst/>
            <a:rect r="r" b="b" t="t" l="l"/>
            <a:pathLst>
              <a:path h="6211759" w="9537394">
                <a:moveTo>
                  <a:pt x="0" y="0"/>
                </a:moveTo>
                <a:lnTo>
                  <a:pt x="9537394" y="0"/>
                </a:lnTo>
                <a:lnTo>
                  <a:pt x="9537394" y="6211759"/>
                </a:lnTo>
                <a:lnTo>
                  <a:pt x="0" y="621175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42925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Діаграми по основних методиках.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827549" y="8722729"/>
            <a:ext cx="13971613" cy="9486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Негативні значення кореляції показують, що зі зростанням емоційного інтелекту ймовірність прояву окремих аспектів прокрастинації  може зменшуватися. 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028700" y="542925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 Висновки по основних методиках.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170588" y="1993693"/>
            <a:ext cx="15397699" cy="2406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Прокрастинація працівників значною мірою залежить від задоволеності роботою, тоді як вплив емоційного інтелекту є обмеженим, знижуючи лише окремі прояви, такі як перфекціонізм і відсутність зацікавленості. </a:t>
            </a:r>
          </a:p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Гіпотезу підтверджено.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884489" y="852442"/>
            <a:ext cx="15159846" cy="194303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Назва і мета розробленої корекційної програми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884489" y="3724915"/>
            <a:ext cx="16230600" cy="43497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</a:p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Назва: </a:t>
            </a: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програма психокорекції прокрастинації у працівників українських компаній сьогодення.</a:t>
            </a:r>
          </a:p>
          <a:p>
            <a:pPr algn="just">
              <a:lnSpc>
                <a:spcPts val="3899"/>
              </a:lnSpc>
            </a:pPr>
          </a:p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Мета психокорекційної програми:</a:t>
            </a: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сприяти формуванню продуктивних стратегій поведінки, підвищити впевненість у власних силах, посилити внутрішню мотивацію, розвинути навички планування, прийняття рішень та відповідальності за власні дії.</a:t>
            </a:r>
          </a:p>
          <a:p>
            <a:pPr algn="just">
              <a:lnSpc>
                <a:spcPts val="3899"/>
              </a:lnSpc>
            </a:pPr>
          </a:p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Методи:</a:t>
            </a: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когнітивно-поведінкова терапія (КПТ), тренінги мотивації та постановки цілей.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28846" y="6947933"/>
            <a:ext cx="3050871" cy="3050871"/>
          </a:xfrm>
          <a:custGeom>
            <a:avLst/>
            <a:gdLst/>
            <a:ahLst/>
            <a:cxnLst/>
            <a:rect r="r" b="b" t="t" l="l"/>
            <a:pathLst>
              <a:path h="3050871" w="3050871">
                <a:moveTo>
                  <a:pt x="0" y="0"/>
                </a:moveTo>
                <a:lnTo>
                  <a:pt x="3050870" y="0"/>
                </a:lnTo>
                <a:lnTo>
                  <a:pt x="3050870" y="3050871"/>
                </a:lnTo>
                <a:lnTo>
                  <a:pt x="0" y="30508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Характеристики вибірки дослідження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569905"/>
            <a:ext cx="14185089" cy="33780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Експерементальна група: 15 осіб;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Контрольна група:15 осіб;</a:t>
            </a:r>
          </a:p>
          <a:p>
            <a:pPr algn="just">
              <a:lnSpc>
                <a:spcPts val="3899"/>
              </a:lnSpc>
            </a:pP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Вік:25-60 років.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Стать: чоловіки та жінки.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Рівень освіти: особи з середньою, вищою освітою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921308" y="3796309"/>
            <a:ext cx="8222692" cy="3801796"/>
          </a:xfrm>
          <a:custGeom>
            <a:avLst/>
            <a:gdLst/>
            <a:ahLst/>
            <a:cxnLst/>
            <a:rect r="r" b="b" t="t" l="l"/>
            <a:pathLst>
              <a:path h="3801796" w="8222692">
                <a:moveTo>
                  <a:pt x="0" y="0"/>
                </a:moveTo>
                <a:lnTo>
                  <a:pt x="8222692" y="0"/>
                </a:lnTo>
                <a:lnTo>
                  <a:pt x="8222692" y="3801796"/>
                </a:lnTo>
                <a:lnTo>
                  <a:pt x="0" y="380179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-371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683673" y="3796309"/>
            <a:ext cx="8007542" cy="3683469"/>
          </a:xfrm>
          <a:custGeom>
            <a:avLst/>
            <a:gdLst/>
            <a:ahLst/>
            <a:cxnLst/>
            <a:rect r="r" b="b" t="t" l="l"/>
            <a:pathLst>
              <a:path h="3683469" w="8007542">
                <a:moveTo>
                  <a:pt x="0" y="0"/>
                </a:moveTo>
                <a:lnTo>
                  <a:pt x="8007541" y="0"/>
                </a:lnTo>
                <a:lnTo>
                  <a:pt x="8007541" y="3683469"/>
                </a:lnTo>
                <a:lnTo>
                  <a:pt x="0" y="368346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84489" y="842917"/>
            <a:ext cx="17403511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Порівняння діаграм по основних методиках до і після впровадження корекційної програми.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230578" y="8334474"/>
            <a:ext cx="8020814" cy="923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</a:t>
            </a: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агальні результати контрольної групи по опитувальнику “Причини особистісної схильності до відтермінування завдань” М.С. ДВОРНИК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683673" y="8113553"/>
            <a:ext cx="8020814" cy="92382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Загальні результати експерементальної групи по опитувальнику “Причини особистісної схильності до відтермінування завдань” М.С. ДВОРНИК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4489" y="2810041"/>
            <a:ext cx="11289127" cy="6688808"/>
          </a:xfrm>
          <a:custGeom>
            <a:avLst/>
            <a:gdLst/>
            <a:ahLst/>
            <a:cxnLst/>
            <a:rect r="r" b="b" t="t" l="l"/>
            <a:pathLst>
              <a:path h="6688808" w="11289127">
                <a:moveTo>
                  <a:pt x="0" y="0"/>
                </a:moveTo>
                <a:lnTo>
                  <a:pt x="11289127" y="0"/>
                </a:lnTo>
                <a:lnTo>
                  <a:pt x="11289127" y="6688808"/>
                </a:lnTo>
                <a:lnTo>
                  <a:pt x="0" y="66888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84489" y="842917"/>
            <a:ext cx="17403511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Порівняння діаграм по основних методиках до і після впровадження корекційної програми.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2623796" y="4960754"/>
            <a:ext cx="4635504" cy="15333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Порівння показників для КГ та ЕГ</a:t>
            </a: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по опитувальнику “Причини особистісної схильності до відтермінування завдань” М.С. ДВОРНИК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884489" y="3204125"/>
            <a:ext cx="14888617" cy="4243256"/>
          </a:xfrm>
          <a:custGeom>
            <a:avLst/>
            <a:gdLst/>
            <a:ahLst/>
            <a:cxnLst/>
            <a:rect r="r" b="b" t="t" l="l"/>
            <a:pathLst>
              <a:path h="4243256" w="14888617">
                <a:moveTo>
                  <a:pt x="0" y="0"/>
                </a:moveTo>
                <a:lnTo>
                  <a:pt x="14888617" y="0"/>
                </a:lnTo>
                <a:lnTo>
                  <a:pt x="14888617" y="4243256"/>
                </a:lnTo>
                <a:lnTo>
                  <a:pt x="0" y="42432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84489" y="842917"/>
            <a:ext cx="17403511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Порівняння діаграм по основних методиках до і після впровадження корекційної програми.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8113247"/>
            <a:ext cx="12710309" cy="61905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400"/>
              </a:lnSpc>
              <a:spcBef>
                <a:spcPct val="0"/>
              </a:spcBef>
            </a:pP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Порівння показників у відсотках для КГ та ЕГ</a:t>
            </a:r>
            <a:r>
              <a:rPr lang="en-US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по опитувальнику “Причини особистісної схильності до відтермінування завдань” М.С. ДВОРНИК</a:t>
            </a:r>
          </a:p>
        </p:txBody>
      </p:sp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2838973"/>
            <a:ext cx="6566259" cy="5401799"/>
          </a:xfrm>
          <a:custGeom>
            <a:avLst/>
            <a:gdLst/>
            <a:ahLst/>
            <a:cxnLst/>
            <a:rect r="r" b="b" t="t" l="l"/>
            <a:pathLst>
              <a:path h="5401799" w="6566259">
                <a:moveTo>
                  <a:pt x="0" y="0"/>
                </a:moveTo>
                <a:lnTo>
                  <a:pt x="6566259" y="0"/>
                </a:lnTo>
                <a:lnTo>
                  <a:pt x="6566259" y="5401799"/>
                </a:lnTo>
                <a:lnTo>
                  <a:pt x="0" y="540179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10061774" y="2838973"/>
            <a:ext cx="6322217" cy="5401799"/>
          </a:xfrm>
          <a:custGeom>
            <a:avLst/>
            <a:gdLst/>
            <a:ahLst/>
            <a:cxnLst/>
            <a:rect r="r" b="b" t="t" l="l"/>
            <a:pathLst>
              <a:path h="5401799" w="6322217">
                <a:moveTo>
                  <a:pt x="0" y="0"/>
                </a:moveTo>
                <a:lnTo>
                  <a:pt x="6322217" y="0"/>
                </a:lnTo>
                <a:lnTo>
                  <a:pt x="6322217" y="5401799"/>
                </a:lnTo>
                <a:lnTo>
                  <a:pt x="0" y="54017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884489" y="842917"/>
            <a:ext cx="17403511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Порівняння діаграм по основних методиках до і після впровадження корекційної програми.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143466" y="8629584"/>
            <a:ext cx="5989655" cy="628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Результати емпіричного дослідження емоційного інтелекту по тесту Шутте для КГ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10228055" y="8522837"/>
            <a:ext cx="5989655" cy="628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Результати емпіричного дослідження емоційного інтелекту по тесту Шутте для ЕГ</a:t>
            </a:r>
          </a:p>
        </p:txBody>
      </p:sp>
    </p:spTree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112059" y="2690574"/>
            <a:ext cx="9554968" cy="5697150"/>
          </a:xfrm>
          <a:custGeom>
            <a:avLst/>
            <a:gdLst/>
            <a:ahLst/>
            <a:cxnLst/>
            <a:rect r="r" b="b" t="t" l="l"/>
            <a:pathLst>
              <a:path h="5697150" w="9554968">
                <a:moveTo>
                  <a:pt x="0" y="0"/>
                </a:moveTo>
                <a:lnTo>
                  <a:pt x="9554967" y="0"/>
                </a:lnTo>
                <a:lnTo>
                  <a:pt x="9554967" y="5697150"/>
                </a:lnTo>
                <a:lnTo>
                  <a:pt x="0" y="569715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884489" y="842917"/>
            <a:ext cx="17403511" cy="1533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6000"/>
              </a:lnSpc>
            </a:pPr>
            <a:r>
              <a:rPr lang="en-US" sz="5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Порівняння діаграм по основних методиках до і після впровадження корекційної програми.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4112059" y="8629584"/>
            <a:ext cx="9554968" cy="62871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2520"/>
              </a:lnSpc>
              <a:spcBef>
                <a:spcPct val="0"/>
              </a:spcBef>
            </a:pPr>
            <a:r>
              <a: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Кореляційний аналіз Пірсона між показниками емоційного інтелекту та факторами прояву прокрастинації для КГ та ЕГ</a:t>
            </a:r>
          </a:p>
        </p:txBody>
      </p: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28846" y="6947933"/>
            <a:ext cx="3050871" cy="3050871"/>
          </a:xfrm>
          <a:custGeom>
            <a:avLst/>
            <a:gdLst/>
            <a:ahLst/>
            <a:cxnLst/>
            <a:rect r="r" b="b" t="t" l="l"/>
            <a:pathLst>
              <a:path h="3050871" w="3050871">
                <a:moveTo>
                  <a:pt x="0" y="0"/>
                </a:moveTo>
                <a:lnTo>
                  <a:pt x="3050870" y="0"/>
                </a:lnTo>
                <a:lnTo>
                  <a:pt x="3050870" y="3050871"/>
                </a:lnTo>
                <a:lnTo>
                  <a:pt x="0" y="30508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Практична значущість роботи.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396481"/>
            <a:ext cx="14185089" cy="4834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Розроблена психокорекційна програма, спрямована на роботу з когнітивними, емоційними та поведінковими аспектами прокрастинації, є практично значущим інструментом, який може бути впроваджений в корпоративних структурах для підвищення ефективності праці. </a:t>
            </a: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Унікальність дослідження полягає в урахуванні специфічних умов роботи українських компаній, зокрема в період війни, що зумовлює його актуальність.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Подальші дослідження мають зосередитися на вивченні специфічних факторів прокрастинації в різних галузях, розробці персоналізованих програм корекції та використанні цифрових технологій для покращення робочого процесу.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028700" y="6745528"/>
            <a:ext cx="7378617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TextBox 3" id="3"/>
          <p:cNvSpPr txBox="true"/>
          <p:nvPr/>
        </p:nvSpPr>
        <p:spPr>
          <a:xfrm rot="0">
            <a:off x="1028700" y="3791797"/>
            <a:ext cx="11112223" cy="10858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99"/>
              </a:lnSpc>
            </a:pPr>
            <a:r>
              <a:rPr lang="en-US" sz="29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Об’єкт дослідження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– феномен прокрастинації.</a:t>
            </a:r>
          </a:p>
          <a:p>
            <a:pPr algn="l">
              <a:lnSpc>
                <a:spcPts val="4499"/>
              </a:lnSpc>
            </a:pPr>
          </a:p>
        </p:txBody>
      </p:sp>
      <p:sp>
        <p:nvSpPr>
          <p:cNvPr name="AutoShape 4" id="4"/>
          <p:cNvSpPr/>
          <p:nvPr/>
        </p:nvSpPr>
        <p:spPr>
          <a:xfrm rot="0">
            <a:off x="1144100" y="2256193"/>
            <a:ext cx="8293770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AutoShape 5" id="5"/>
          <p:cNvSpPr/>
          <p:nvPr/>
        </p:nvSpPr>
        <p:spPr>
          <a:xfrm rot="0">
            <a:off x="1028700" y="4422507"/>
            <a:ext cx="7378617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Freeform 6" id="6"/>
          <p:cNvSpPr/>
          <p:nvPr/>
        </p:nvSpPr>
        <p:spPr>
          <a:xfrm flipH="false" flipV="false" rot="0">
            <a:off x="14501663" y="6324105"/>
            <a:ext cx="3126110" cy="3225817"/>
          </a:xfrm>
          <a:custGeom>
            <a:avLst/>
            <a:gdLst/>
            <a:ahLst/>
            <a:cxnLst/>
            <a:rect r="r" b="b" t="t" l="l"/>
            <a:pathLst>
              <a:path h="3225817" w="3126110">
                <a:moveTo>
                  <a:pt x="0" y="0"/>
                </a:moveTo>
                <a:lnTo>
                  <a:pt x="3126110" y="0"/>
                </a:lnTo>
                <a:lnTo>
                  <a:pt x="3126110" y="3225817"/>
                </a:lnTo>
                <a:lnTo>
                  <a:pt x="0" y="32258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7" id="7"/>
          <p:cNvSpPr txBox="true"/>
          <p:nvPr/>
        </p:nvSpPr>
        <p:spPr>
          <a:xfrm rot="0">
            <a:off x="1028700" y="1028700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Об’єкт та предмет дослідження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1047750" y="5501325"/>
            <a:ext cx="10369985" cy="2209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4499"/>
              </a:lnSpc>
            </a:pPr>
            <a:r>
              <a:rPr lang="en-US" sz="29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Предмет дослідження </a:t>
            </a:r>
            <a:r>
              <a:rPr lang="en-US" sz="29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- особливості прокрастинації у працівників українських компаній.</a:t>
            </a:r>
          </a:p>
          <a:p>
            <a:pPr algn="l">
              <a:lnSpc>
                <a:spcPts val="4499"/>
              </a:lnSpc>
            </a:pPr>
          </a:p>
          <a:p>
            <a:pPr algn="l">
              <a:lnSpc>
                <a:spcPts val="4499"/>
              </a:lnSpc>
            </a:pPr>
          </a:p>
        </p:txBody>
      </p:sp>
    </p:spTree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1320760" y="3916853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Дякую за увагу!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AutoShape 2" id="2"/>
          <p:cNvSpPr/>
          <p:nvPr/>
        </p:nvSpPr>
        <p:spPr>
          <a:xfrm rot="0">
            <a:off x="1144100" y="2256193"/>
            <a:ext cx="8293770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AutoShape 3" id="3"/>
          <p:cNvSpPr/>
          <p:nvPr/>
        </p:nvSpPr>
        <p:spPr>
          <a:xfrm rot="0">
            <a:off x="1028700" y="5143500"/>
            <a:ext cx="7378617" cy="9525"/>
          </a:xfrm>
          <a:prstGeom prst="rect">
            <a:avLst/>
          </a:prstGeom>
          <a:solidFill>
            <a:srgbClr val="1C30A5"/>
          </a:solidFill>
        </p:spPr>
      </p:sp>
      <p:sp>
        <p:nvSpPr>
          <p:cNvPr name="Freeform 4" id="4"/>
          <p:cNvSpPr/>
          <p:nvPr/>
        </p:nvSpPr>
        <p:spPr>
          <a:xfrm flipH="false" flipV="false" rot="0">
            <a:off x="14704837" y="3763998"/>
            <a:ext cx="3369804" cy="3326915"/>
          </a:xfrm>
          <a:custGeom>
            <a:avLst/>
            <a:gdLst/>
            <a:ahLst/>
            <a:cxnLst/>
            <a:rect r="r" b="b" t="t" l="l"/>
            <a:pathLst>
              <a:path h="3326915" w="3369804">
                <a:moveTo>
                  <a:pt x="0" y="0"/>
                </a:moveTo>
                <a:lnTo>
                  <a:pt x="3369803" y="0"/>
                </a:lnTo>
                <a:lnTo>
                  <a:pt x="3369803" y="3326915"/>
                </a:lnTo>
                <a:lnTo>
                  <a:pt x="0" y="3326915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028700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Мета і гіпотеза дослідження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959279" y="3268678"/>
            <a:ext cx="11906987" cy="143416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Мета дослідження</a:t>
            </a: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– теоретично проаналізувати та емпірично дослідити феномен прокрастинації, як чинника деградації колективу, що негативно впливає на ефективність роботи працівників.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959279" y="5424439"/>
            <a:ext cx="12005901" cy="240634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Гіпотеза дослідження.</a:t>
            </a: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Прогнозуємо, що рівень прокрастинації у працівників українських компаній зумовлений рівнем задоволеністю роботою та рівнем емоційного інтелекту як чинником, що сприяє ефективній самоактуалізації.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059130" y="3225914"/>
            <a:ext cx="2969507" cy="4309311"/>
          </a:xfrm>
          <a:custGeom>
            <a:avLst/>
            <a:gdLst/>
            <a:ahLst/>
            <a:cxnLst/>
            <a:rect r="r" b="b" t="t" l="l"/>
            <a:pathLst>
              <a:path h="4309311" w="2969507">
                <a:moveTo>
                  <a:pt x="0" y="0"/>
                </a:moveTo>
                <a:lnTo>
                  <a:pt x="2969507" y="0"/>
                </a:lnTo>
                <a:lnTo>
                  <a:pt x="2969507" y="4309311"/>
                </a:lnTo>
                <a:lnTo>
                  <a:pt x="0" y="430931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Завдання дослідження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3139892"/>
            <a:ext cx="11699245" cy="4444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61341" indent="-280670" lvl="1">
              <a:lnSpc>
                <a:spcPts val="39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Здійснити теоретичний аналіз  та визначити поняття феномену прокрастинації та причин  його виникнення в умовах робочого процесу; </a:t>
            </a:r>
          </a:p>
          <a:p>
            <a:pPr algn="l" marL="561341" indent="-280670" lvl="1">
              <a:lnSpc>
                <a:spcPts val="39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Емпірично дослідити особливості покрастинації  працівників українських компаній; </a:t>
            </a:r>
          </a:p>
          <a:p>
            <a:pPr algn="just" marL="561341" indent="-280670" lvl="1">
              <a:lnSpc>
                <a:spcPts val="39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озробити та перевірити ефективність психокорекційної програми попередження розвитку  прокрастинації  у працівників українських компаній;</a:t>
            </a:r>
          </a:p>
          <a:p>
            <a:pPr algn="just" marL="561341" indent="-280670" lvl="1">
              <a:lnSpc>
                <a:spcPts val="3900"/>
              </a:lnSpc>
              <a:buFont typeface="Arial"/>
              <a:buChar char="•"/>
            </a:pP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</a:t>
            </a:r>
            <a:r>
              <a:rPr lang="en-US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дійснити аналіз та інтерпретацію даних.</a:t>
            </a:r>
          </a:p>
        </p:txBody>
      </p:sp>
      <p:sp>
        <p:nvSpPr>
          <p:cNvPr name="AutoShape 5" id="5"/>
          <p:cNvSpPr/>
          <p:nvPr/>
        </p:nvSpPr>
        <p:spPr>
          <a:xfrm rot="0">
            <a:off x="1144100" y="2256193"/>
            <a:ext cx="8293770" cy="9525"/>
          </a:xfrm>
          <a:prstGeom prst="rect">
            <a:avLst/>
          </a:prstGeom>
          <a:solidFill>
            <a:srgbClr val="1C30A5"/>
          </a:solidFill>
        </p:spPr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28846" y="6947933"/>
            <a:ext cx="3050871" cy="3050871"/>
          </a:xfrm>
          <a:custGeom>
            <a:avLst/>
            <a:gdLst/>
            <a:ahLst/>
            <a:cxnLst/>
            <a:rect r="r" b="b" t="t" l="l"/>
            <a:pathLst>
              <a:path h="3050871" w="3050871">
                <a:moveTo>
                  <a:pt x="0" y="0"/>
                </a:moveTo>
                <a:lnTo>
                  <a:pt x="3050870" y="0"/>
                </a:lnTo>
                <a:lnTo>
                  <a:pt x="3050870" y="3050871"/>
                </a:lnTo>
                <a:lnTo>
                  <a:pt x="0" y="30508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Методи та методики дослідження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731958" y="3775632"/>
            <a:ext cx="7200011" cy="3489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Аналіз літератури та наукових публікацій;  </a:t>
            </a: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Емпіричний метод (опитування, спостереження);</a:t>
            </a: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Математично-статистичні: математична обробка даних,кореляційний аналіз (коефіцієнт кореляції Пірсона);</a:t>
            </a:r>
          </a:p>
          <a:p>
            <a:pPr algn="l">
              <a:lnSpc>
                <a:spcPts val="3499"/>
              </a:lnSpc>
            </a:pPr>
          </a:p>
          <a:p>
            <a:pPr algn="l" marL="0" indent="0" lvl="0">
              <a:lnSpc>
                <a:spcPts val="3499"/>
              </a:lnSpc>
              <a:spcBef>
                <a:spcPct val="0"/>
              </a:spcBef>
            </a:pPr>
          </a:p>
        </p:txBody>
      </p:sp>
      <p:sp>
        <p:nvSpPr>
          <p:cNvPr name="TextBox 5" id="5"/>
          <p:cNvSpPr txBox="true"/>
          <p:nvPr/>
        </p:nvSpPr>
        <p:spPr>
          <a:xfrm rot="0">
            <a:off x="1284549" y="2969183"/>
            <a:ext cx="6556103" cy="596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Методи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8879378" y="2969183"/>
            <a:ext cx="6556103" cy="5968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4900"/>
              </a:lnSpc>
              <a:spcBef>
                <a:spcPct val="0"/>
              </a:spcBef>
            </a:pPr>
            <a:r>
              <a:rPr lang="en-US" b="true" sz="3500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Методики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8608623" y="3813473"/>
            <a:ext cx="6826858" cy="436628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«Причини особистісної схильності до відтермінування завдань» М.С. Дворник;</a:t>
            </a: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Тест емоційного інтелекту Шутте (Schutte Self-Report Emotional Intelligence Test, SREIT);</a:t>
            </a:r>
          </a:p>
          <a:p>
            <a:pPr algn="l" marL="539749" indent="-269875" lvl="1">
              <a:lnSpc>
                <a:spcPts val="3499"/>
              </a:lnSpc>
              <a:buFont typeface="Arial"/>
              <a:buChar char="•"/>
            </a:pPr>
            <a:r>
              <a:rPr lang="en-US" sz="24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SWAN-аналіз задоволеності працівників.</a:t>
            </a:r>
          </a:p>
          <a:p>
            <a:pPr algn="l">
              <a:lnSpc>
                <a:spcPts val="3499"/>
              </a:lnSpc>
            </a:pPr>
          </a:p>
          <a:p>
            <a:pPr algn="l" marL="0" indent="0" lvl="0">
              <a:lnSpc>
                <a:spcPts val="3499"/>
              </a:lnSpc>
              <a:spcBef>
                <a:spcPct val="0"/>
              </a:spcBef>
            </a:pPr>
          </a:p>
        </p:txBody>
      </p:sp>
      <p:sp>
        <p:nvSpPr>
          <p:cNvPr name="AutoShape 8" id="8"/>
          <p:cNvSpPr/>
          <p:nvPr/>
        </p:nvSpPr>
        <p:spPr>
          <a:xfrm flipV="true">
            <a:off x="8246947" y="3861098"/>
            <a:ext cx="0" cy="2209153"/>
          </a:xfrm>
          <a:prstGeom prst="line">
            <a:avLst/>
          </a:prstGeom>
          <a:ln cap="flat" w="19050">
            <a:solidFill>
              <a:srgbClr val="BFBFBF"/>
            </a:solidFill>
            <a:prstDash val="solid"/>
            <a:headEnd type="none" len="sm" w="sm"/>
            <a:tailEnd type="none" len="sm" w="sm"/>
          </a:ln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28846" y="6947933"/>
            <a:ext cx="3050871" cy="3050871"/>
          </a:xfrm>
          <a:custGeom>
            <a:avLst/>
            <a:gdLst/>
            <a:ahLst/>
            <a:cxnLst/>
            <a:rect r="r" b="b" t="t" l="l"/>
            <a:pathLst>
              <a:path h="3050871" w="3050871">
                <a:moveTo>
                  <a:pt x="0" y="0"/>
                </a:moveTo>
                <a:lnTo>
                  <a:pt x="3050870" y="0"/>
                </a:lnTo>
                <a:lnTo>
                  <a:pt x="3050870" y="3050871"/>
                </a:lnTo>
                <a:lnTo>
                  <a:pt x="0" y="30508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Теоретичний висновок або теоретична модель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349169" y="3485934"/>
            <a:ext cx="14185089" cy="2406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Прокрастинація в колективах  може виникати через фактор війни, мотиваційну недостатність, синдром самозванця, груповий конформізм або комплекс меншовартості. Ці чинники впливають на загальну продуктивність команди, якість роботи та ефективність організації.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4728846" y="6947933"/>
            <a:ext cx="3050871" cy="3050871"/>
          </a:xfrm>
          <a:custGeom>
            <a:avLst/>
            <a:gdLst/>
            <a:ahLst/>
            <a:cxnLst/>
            <a:rect r="r" b="b" t="t" l="l"/>
            <a:pathLst>
              <a:path h="3050871" w="3050871">
                <a:moveTo>
                  <a:pt x="0" y="0"/>
                </a:moveTo>
                <a:lnTo>
                  <a:pt x="3050870" y="0"/>
                </a:lnTo>
                <a:lnTo>
                  <a:pt x="3050870" y="3050871"/>
                </a:lnTo>
                <a:lnTo>
                  <a:pt x="0" y="30508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1028700"/>
            <a:ext cx="15159846" cy="1943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Характеристики вибірки дослідження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4541918"/>
            <a:ext cx="14185089" cy="24060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Кількість осіб що прийняти в опитуванні: 100 осіб;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Вік:25-60 років.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Стать: чоловіки та жінки.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Рівень освіти: особи з середньою, вищою освітою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301141" y="3283476"/>
            <a:ext cx="5537909" cy="4486408"/>
          </a:xfrm>
          <a:custGeom>
            <a:avLst/>
            <a:gdLst/>
            <a:ahLst/>
            <a:cxnLst/>
            <a:rect r="r" b="b" t="t" l="l"/>
            <a:pathLst>
              <a:path h="4486408" w="5537909">
                <a:moveTo>
                  <a:pt x="0" y="0"/>
                </a:moveTo>
                <a:lnTo>
                  <a:pt x="5537910" y="0"/>
                </a:lnTo>
                <a:lnTo>
                  <a:pt x="5537910" y="4486407"/>
                </a:lnTo>
                <a:lnTo>
                  <a:pt x="0" y="44864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9357983" y="3283476"/>
            <a:ext cx="6830563" cy="4234374"/>
          </a:xfrm>
          <a:custGeom>
            <a:avLst/>
            <a:gdLst/>
            <a:ahLst/>
            <a:cxnLst/>
            <a:rect r="r" b="b" t="t" l="l"/>
            <a:pathLst>
              <a:path h="4234374" w="6830563">
                <a:moveTo>
                  <a:pt x="0" y="0"/>
                </a:moveTo>
                <a:lnTo>
                  <a:pt x="6830563" y="0"/>
                </a:lnTo>
                <a:lnTo>
                  <a:pt x="6830563" y="4234374"/>
                </a:lnTo>
                <a:lnTo>
                  <a:pt x="0" y="423437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4" id="4"/>
          <p:cNvSpPr txBox="true"/>
          <p:nvPr/>
        </p:nvSpPr>
        <p:spPr>
          <a:xfrm rot="0">
            <a:off x="1028700" y="542925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Діаграми по основних методиках.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1620212"/>
            <a:ext cx="16230600" cy="1434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Метод емпіричного дослідження прокрастинації в конструюванні особистісного майбутнього.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Анкета «Причини особистісної схильності до відтермінування завдань».</a:t>
            </a:r>
          </a:p>
          <a:p>
            <a:pPr algn="just">
              <a:lnSpc>
                <a:spcPts val="3899"/>
              </a:lnSpc>
            </a:pPr>
          </a:p>
        </p:txBody>
      </p:sp>
      <p:sp>
        <p:nvSpPr>
          <p:cNvPr name="TextBox 6" id="6"/>
          <p:cNvSpPr txBox="true"/>
          <p:nvPr/>
        </p:nvSpPr>
        <p:spPr>
          <a:xfrm rot="0">
            <a:off x="1301141" y="7941333"/>
            <a:ext cx="6344495" cy="19772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50"/>
              </a:lnSpc>
            </a:pPr>
            <a:r>
              <a: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Середнє значення оцінок факторів прокрастинації по опитувальнику “Причини особистісної схильності до відтермінування завдань” М.С. ДВОРНИК</a:t>
            </a:r>
          </a:p>
          <a:p>
            <a:pPr algn="just">
              <a:lnSpc>
                <a:spcPts val="3150"/>
              </a:lnSpc>
            </a:pPr>
          </a:p>
        </p:txBody>
      </p:sp>
      <p:sp>
        <p:nvSpPr>
          <p:cNvPr name="TextBox 7" id="7"/>
          <p:cNvSpPr txBox="true"/>
          <p:nvPr/>
        </p:nvSpPr>
        <p:spPr>
          <a:xfrm rot="0">
            <a:off x="9482423" y="7941333"/>
            <a:ext cx="6830563" cy="157720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150"/>
              </a:lnSpc>
            </a:pPr>
            <a:r>
              <a:rPr lang="en-US" sz="2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Загальні результати по опитувальнику “Причини особистісної схильності до відтермінування завдань” М.С. ДВОРНИК. </a:t>
            </a:r>
          </a:p>
          <a:p>
            <a:pPr algn="just">
              <a:lnSpc>
                <a:spcPts val="3150"/>
              </a:lnSpc>
            </a:p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441819" y="2042700"/>
            <a:ext cx="8220735" cy="4943859"/>
          </a:xfrm>
          <a:custGeom>
            <a:avLst/>
            <a:gdLst/>
            <a:ahLst/>
            <a:cxnLst/>
            <a:rect r="r" b="b" t="t" l="l"/>
            <a:pathLst>
              <a:path h="4943859" w="8220735">
                <a:moveTo>
                  <a:pt x="0" y="0"/>
                </a:moveTo>
                <a:lnTo>
                  <a:pt x="8220735" y="0"/>
                </a:lnTo>
                <a:lnTo>
                  <a:pt x="8220735" y="4943858"/>
                </a:lnTo>
                <a:lnTo>
                  <a:pt x="0" y="494385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1028700" y="542925"/>
            <a:ext cx="15159846" cy="971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679"/>
              </a:lnSpc>
            </a:pPr>
            <a:r>
              <a:rPr lang="en-US" sz="6399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Діаграми по основних методиках.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2051877" y="7643889"/>
            <a:ext cx="13971613" cy="143466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Методика Self Report. Emotional Intelligence Test (SREIT). </a:t>
            </a:r>
          </a:p>
          <a:p>
            <a:pPr algn="just">
              <a:lnSpc>
                <a:spcPts val="3899"/>
              </a:lnSpc>
            </a:pPr>
            <a:r>
              <a:rPr lang="en-US" sz="2599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Тест емоційного інтелекту Шутте (Schutte Self-Report Emotional Intelligence Test, SREIT) </a:t>
            </a:r>
          </a:p>
          <a:p>
            <a:pPr algn="just">
              <a:lnSpc>
                <a:spcPts val="3899"/>
              </a:lnSpc>
            </a:p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DAGImKScXME</dc:identifier>
  <dcterms:modified xsi:type="dcterms:W3CDTF">2011-08-01T06:04:30Z</dcterms:modified>
  <cp:revision>1</cp:revision>
  <dc:title>New Hire Onboarding</dc:title>
</cp:coreProperties>
</file>