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3" r:id="rId7"/>
    <p:sldId id="274" r:id="rId8"/>
    <p:sldId id="265" r:id="rId9"/>
    <p:sldId id="279" r:id="rId10"/>
    <p:sldId id="280" r:id="rId11"/>
    <p:sldId id="275" r:id="rId12"/>
    <p:sldId id="276" r:id="rId13"/>
    <p:sldId id="271" r:id="rId14"/>
    <p:sldId id="278" r:id="rId15"/>
    <p:sldId id="272" r:id="rId16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AFA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EA7D85-0CF9-C62C-954C-491C3C85EC5D}" v="1179" dt="2025-02-05T21:05:54.106"/>
    <p1510:client id="{12AD27E4-CF12-037A-AC63-700366168217}" v="571" dt="2025-02-06T09:13:00.5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7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5A318A8E-863E-4D36-AE94-EA240F22F7D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BC5354F-B4F5-47B0-8349-7778BF6426D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1914F-10A9-40A3-A940-8F1B8A5BF089}" type="datetime1">
              <a:rPr lang="ru-RU" smtClean="0"/>
              <a:t>06.02.2025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72E66D-C732-4F90-8467-DC814AF5AA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C61FA4-EBBA-4AEF-9740-43B1FFE69EB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97BB1-243C-4588-AE73-C5786109BAF0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0868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B87F8-0C72-4FC5-AC91-AA854A087DC3}" type="datetime1">
              <a:rPr lang="ru-RU" smtClean="0"/>
              <a:pPr/>
              <a:t>06.02.2025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FF76F-0DAC-49E1-848C-F4BB94C78C2F}" type="slidenum">
              <a:rPr lang="ru-RU" noProof="0" smtClean="0"/>
              <a:t>‹№›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886650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FF76F-0DAC-49E1-848C-F4BB94C78C2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75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rtlCol="0" anchor="b"/>
          <a:lstStyle>
            <a:lvl1pPr>
              <a:defRPr sz="7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rtlCol="0"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DC1CCD4-D82A-4701-B904-4372F189D2DA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ый 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rtlCol="0" anchor="b">
            <a:normAutofit/>
          </a:bodyPr>
          <a:lstStyle>
            <a:lvl1pPr algn="l">
              <a:defRPr sz="24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54956" y="5367325"/>
            <a:ext cx="8825656" cy="493712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372009-89EB-4710-B82C-0F6AB54324AE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 rtlCol="0"/>
          <a:lstStyle>
            <a:lvl1pPr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8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54954" y="3657600"/>
            <a:ext cx="8825659" cy="2362200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A0F7EE-8D24-48CB-B7D5-1E85D4F59ECD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 rtlCol="0"/>
          <a:lstStyle>
            <a:lvl1pPr>
              <a:defRPr sz="48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1" name="Текст 3"/>
          <p:cNvSpPr>
            <a:spLocks noGrp="1"/>
          </p:cNvSpPr>
          <p:nvPr>
            <p:ph type="body" sz="half" idx="14" hasCustomPrompt="1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rtl="0">
              <a:buNone/>
            </a:pPr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0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54954" y="4350657"/>
            <a:ext cx="8825659" cy="1676400"/>
          </a:xfrm>
        </p:spPr>
        <p:txBody>
          <a:bodyPr rtlCol="0"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65FA92-383A-4464-BBDE-EA28D3721E1C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  <p:sp>
        <p:nvSpPr>
          <p:cNvPr id="12" name="Надпись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«</a:t>
            </a:r>
          </a:p>
        </p:txBody>
      </p:sp>
      <p:sp>
        <p:nvSpPr>
          <p:cNvPr id="15" name="Надпись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 rtl="0"/>
            <a:r>
              <a:rPr lang="ru-RU" noProof="0"/>
              <a:t>»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rtlCol="0" anchor="b"/>
          <a:lstStyle>
            <a:lvl1pPr algn="l">
              <a:defRPr sz="40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54954" y="4777381"/>
            <a:ext cx="8825659" cy="860400"/>
          </a:xfrm>
        </p:spPr>
        <p:txBody>
          <a:bodyPr rtlCol="0"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90EFC2-19D1-4521-AACA-825AEF2AFAE4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4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32947" y="1981200"/>
            <a:ext cx="2946866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6" name="Текст 3"/>
          <p:cNvSpPr>
            <a:spLocks noGrp="1"/>
          </p:cNvSpPr>
          <p:nvPr>
            <p:ph type="body" sz="half" idx="15" hasCustomPrompt="1"/>
          </p:nvPr>
        </p:nvSpPr>
        <p:spPr>
          <a:xfrm>
            <a:off x="652463" y="2667000"/>
            <a:ext cx="2927350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3883659" y="1981200"/>
            <a:ext cx="2936241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9" name="Текст 3"/>
          <p:cNvSpPr>
            <a:spLocks noGrp="1"/>
          </p:cNvSpPr>
          <p:nvPr>
            <p:ph type="body" sz="half" idx="16" hasCustomPrompt="1"/>
          </p:nvPr>
        </p:nvSpPr>
        <p:spPr>
          <a:xfrm>
            <a:off x="3873106" y="2667000"/>
            <a:ext cx="2946794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124700" y="1981200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Текст 3"/>
          <p:cNvSpPr>
            <a:spLocks noGrp="1"/>
          </p:cNvSpPr>
          <p:nvPr>
            <p:ph type="body" sz="half" idx="17" hasCustomPrompt="1"/>
          </p:nvPr>
        </p:nvSpPr>
        <p:spPr>
          <a:xfrm>
            <a:off x="7124700" y="2667000"/>
            <a:ext cx="2932113" cy="3589338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CC7C7B-0031-41F1-9EA1-D51659AE2882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42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52463" y="4250949"/>
            <a:ext cx="2940050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9" name="Рисунок 2"/>
          <p:cNvSpPr>
            <a:spLocks noGrp="1" noChangeAspect="1"/>
          </p:cNvSpPr>
          <p:nvPr>
            <p:ph type="pic" idx="15" hasCustomPrompt="1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2" name="Текст 3"/>
          <p:cNvSpPr>
            <a:spLocks noGrp="1"/>
          </p:cNvSpPr>
          <p:nvPr>
            <p:ph type="body" sz="half" idx="18" hasCustomPrompt="1"/>
          </p:nvPr>
        </p:nvSpPr>
        <p:spPr>
          <a:xfrm>
            <a:off x="652463" y="4827211"/>
            <a:ext cx="2940050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3889375" y="4250949"/>
            <a:ext cx="2930525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0" name="Рисунок 2"/>
          <p:cNvSpPr>
            <a:spLocks noGrp="1" noChangeAspect="1"/>
          </p:cNvSpPr>
          <p:nvPr>
            <p:ph type="pic" idx="21" hasCustomPrompt="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3" name="Текст 3"/>
          <p:cNvSpPr>
            <a:spLocks noGrp="1"/>
          </p:cNvSpPr>
          <p:nvPr>
            <p:ph type="body" sz="half" idx="19" hasCustomPrompt="1"/>
          </p:nvPr>
        </p:nvSpPr>
        <p:spPr>
          <a:xfrm>
            <a:off x="3888022" y="4827210"/>
            <a:ext cx="2934406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4" name="Текст 4"/>
          <p:cNvSpPr>
            <a:spLocks noGrp="1"/>
          </p:cNvSpPr>
          <p:nvPr>
            <p:ph type="body" sz="quarter" idx="13" hasCustomPrompt="1"/>
          </p:nvPr>
        </p:nvSpPr>
        <p:spPr>
          <a:xfrm>
            <a:off x="7124700" y="4250949"/>
            <a:ext cx="2932113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1" name="Рисунок 2"/>
          <p:cNvSpPr>
            <a:spLocks noGrp="1" noChangeAspect="1"/>
          </p:cNvSpPr>
          <p:nvPr>
            <p:ph type="pic" idx="22" hasCustomPrompt="1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4" name="Текст 3"/>
          <p:cNvSpPr>
            <a:spLocks noGrp="1"/>
          </p:cNvSpPr>
          <p:nvPr>
            <p:ph type="body" sz="half" idx="20" hasCustomPrompt="1"/>
          </p:nvPr>
        </p:nvSpPr>
        <p:spPr>
          <a:xfrm>
            <a:off x="7124575" y="4827208"/>
            <a:ext cx="2935997" cy="659189"/>
          </a:xfrm>
        </p:spPr>
        <p:txBody>
          <a:bodyPr rtlCol="0"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945C11-74E0-42DB-B3D3-26106833295E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 anchorCtr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88DA9C-6558-46CF-921F-72B5F193FAE3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rtlCol="0" anchor="b" anchorCtr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52463" y="887414"/>
            <a:ext cx="7423149" cy="5368924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5D3931-485D-46FA-8AAC-52E61FAF8454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C711C2-BBF5-44DF-90F3-1AE28DA55DCC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rtlCol="0" anchor="b"/>
          <a:lstStyle>
            <a:lvl1pPr algn="l">
              <a:defRPr sz="40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54955" y="4777381"/>
            <a:ext cx="8825658" cy="860400"/>
          </a:xfrm>
        </p:spPr>
        <p:txBody>
          <a:bodyPr rtlCol="0"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191A72-54ED-47DB-836C-84A940C839FE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03312" y="2060575"/>
            <a:ext cx="4396339" cy="4195763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5654493" y="2056092"/>
            <a:ext cx="4396341" cy="4200245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22F3405-989C-49FF-80D7-46A80F99E120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03313" y="1905000"/>
            <a:ext cx="4396338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03312" y="2514600"/>
            <a:ext cx="4396339" cy="3741738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5654495" y="1905000"/>
            <a:ext cx="4396339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654495" y="2514600"/>
            <a:ext cx="4396339" cy="3741738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AE2CE93-8E0E-4510-9813-8AA755967103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7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E64E252-2FC0-4797-9FE9-D2CF2273B09D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4DE199B-D485-42F9-B732-253581B4DE44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rtlCol="0" anchor="b"/>
          <a:lstStyle>
            <a:lvl1pPr algn="l">
              <a:defRPr sz="24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784616" y="1447800"/>
            <a:ext cx="5195997" cy="4572000"/>
          </a:xfrm>
        </p:spPr>
        <p:txBody>
          <a:bodyPr rtlCol="0"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54953" y="3129280"/>
            <a:ext cx="3401063" cy="2895599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0443E4F-A9B1-40B6-8F7A-589321579804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rtlCol="0" anchor="b">
            <a:normAutofit/>
          </a:bodyPr>
          <a:lstStyle>
            <a:lvl1pPr algn="l">
              <a:defRPr sz="36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1154954" y="3657600"/>
            <a:ext cx="5084979" cy="1371600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0F09954-5912-4D09-A90A-16BE8E6CD342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Овал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fld id="{23F27B7D-3E71-48E6-A2CB-7070BBF53419}" type="datetime1">
              <a:rPr lang="ru-RU" noProof="0" smtClean="0"/>
              <a:t>06.02.2025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57F1E4F-1CFF-5643-939E-02111984F565}" type="slidenum">
              <a:rPr lang="ru-RU" noProof="0" smtClean="0"/>
              <a:t>‹№›</a:t>
            </a:fld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3722" y="99419"/>
            <a:ext cx="9879931" cy="3329581"/>
          </a:xfrm>
        </p:spPr>
        <p:txBody>
          <a:bodyPr rtlCol="0"/>
          <a:lstStyle/>
          <a:p>
            <a:pPr algn="ctr"/>
            <a:r>
              <a:rPr lang="uk-UA" sz="4400" b="1" dirty="0"/>
              <a:t>Психологічні особливості </a:t>
            </a:r>
            <a:br>
              <a:rPr lang="uk-UA" sz="4400" b="1" dirty="0"/>
            </a:br>
            <a:r>
              <a:rPr lang="uk-UA" sz="4400" b="1" dirty="0"/>
              <a:t>формування самоідентичності </a:t>
            </a:r>
            <a:br>
              <a:rPr lang="uk-UA" sz="4400" b="1" dirty="0"/>
            </a:br>
            <a:r>
              <a:rPr lang="uk-UA" sz="4400" b="1" dirty="0"/>
              <a:t>у дітей молодшого шкільного віку</a:t>
            </a:r>
            <a:br>
              <a:rPr lang="ru-RU" sz="3600" dirty="0"/>
            </a:br>
            <a:r>
              <a:rPr lang="ru-RU" sz="3600" dirty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50686" y="3921073"/>
            <a:ext cx="4941045" cy="2837508"/>
          </a:xfrm>
        </p:spPr>
        <p:txBody>
          <a:bodyPr rtlCol="0">
            <a:normAutofit/>
          </a:bodyPr>
          <a:lstStyle/>
          <a:p>
            <a:r>
              <a:rPr lang="ru-RU" sz="2400" b="1" dirty="0"/>
              <a:t>студентка: ВАСИЛЬЄВА С.А.</a:t>
            </a:r>
          </a:p>
          <a:p>
            <a:r>
              <a:rPr lang="ru-RU" sz="2400" b="1" dirty="0"/>
              <a:t>НАУКОВИЙ КЕРІВНИК:</a:t>
            </a:r>
          </a:p>
          <a:p>
            <a:r>
              <a:rPr lang="ru-RU" sz="2400" b="1" dirty="0"/>
              <a:t>Доктор </a:t>
            </a:r>
            <a:r>
              <a:rPr lang="ru-RU" sz="2400" b="1" dirty="0" err="1"/>
              <a:t>філософії</a:t>
            </a:r>
            <a:r>
              <a:rPr lang="ru-RU" sz="2400" b="1" dirty="0"/>
              <a:t> </a:t>
            </a:r>
            <a:r>
              <a:rPr lang="ru-RU" sz="2400" b="1" dirty="0" err="1"/>
              <a:t>Зі</a:t>
            </a:r>
            <a:r>
              <a:rPr lang="ru-RU" sz="2400" b="1" dirty="0"/>
              <a:t> </a:t>
            </a:r>
          </a:p>
          <a:p>
            <a:r>
              <a:rPr lang="ru-RU" sz="2400" b="1" dirty="0" err="1"/>
              <a:t>спеціальності</a:t>
            </a:r>
            <a:r>
              <a:rPr lang="ru-RU" sz="2400" b="1" dirty="0"/>
              <a:t> "</a:t>
            </a:r>
            <a:r>
              <a:rPr lang="ru-RU" sz="2400" b="1" dirty="0" err="1"/>
              <a:t>психологія</a:t>
            </a:r>
            <a:r>
              <a:rPr lang="ru-RU" sz="2400" b="1" dirty="0"/>
              <a:t>"</a:t>
            </a:r>
          </a:p>
          <a:p>
            <a:r>
              <a:rPr lang="ru-RU" sz="2400" b="1" dirty="0"/>
              <a:t>ПИЛЯВЕЦЬ Н. І.</a:t>
            </a:r>
          </a:p>
        </p:txBody>
      </p:sp>
    </p:spTree>
    <p:extLst>
      <p:ext uri="{BB962C8B-B14F-4D97-AF65-F5344CB8AC3E}">
        <p14:creationId xmlns:p14="http://schemas.microsoft.com/office/powerpoint/2010/main" val="2299734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9AE80D-A48B-8B51-5038-B8816C474D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AED552-3CC9-8A56-1E34-E367761B0C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30B58D-D2DE-6ACE-8D64-63442C4DAB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7BAAAF2-F78F-117D-93BE-E4294CF3B5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37C95B5-871D-18B7-9AF7-4EE7FECBD5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01CE0CC-38F4-C2C2-42C2-85D109A050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B416A28-02A8-3D0D-990E-68C8AB876B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B87B57-F815-2DC7-0570-FCCB825E42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E1A484-1ECA-20D3-D34E-3B5A633DC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5705" y="1179742"/>
            <a:ext cx="4241743" cy="3431849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Рівнь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dirty="0" err="1">
                <a:solidFill>
                  <a:srgbClr val="EBEBEB"/>
                </a:solidFill>
              </a:rPr>
              <a:t>самооцінки</a:t>
            </a:r>
            <a:r>
              <a:rPr lang="en-US" sz="2800" dirty="0">
                <a:solidFill>
                  <a:srgbClr val="EBEBEB"/>
                </a:solidFill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дітей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молодшого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шкільного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віку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2800" dirty="0">
                <a:solidFill>
                  <a:srgbClr val="EBEBEB"/>
                </a:solidFill>
              </a:rPr>
            </a:b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за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dirty="0" err="1">
                <a:solidFill>
                  <a:srgbClr val="EBEBEB"/>
                </a:solidFill>
              </a:rPr>
              <a:t>методом</a:t>
            </a:r>
            <a:r>
              <a:rPr lang="en-US" sz="2800" dirty="0">
                <a:solidFill>
                  <a:srgbClr val="EBEBEB"/>
                </a:solidFill>
              </a:rPr>
              <a:t> "12 </a:t>
            </a:r>
            <a:r>
              <a:rPr lang="en-US" sz="2800" dirty="0" err="1">
                <a:solidFill>
                  <a:srgbClr val="EBEBEB"/>
                </a:solidFill>
              </a:rPr>
              <a:t>тварин</a:t>
            </a:r>
            <a:r>
              <a:rPr lang="en-US" sz="2800" dirty="0">
                <a:solidFill>
                  <a:srgbClr val="EBEBEB"/>
                </a:solidFill>
              </a:rPr>
              <a:t>" </a:t>
            </a:r>
            <a:r>
              <a:rPr lang="en-US" sz="2800" dirty="0" err="1">
                <a:solidFill>
                  <a:srgbClr val="EBEBEB"/>
                </a:solidFill>
              </a:rPr>
              <a:t>Б.К.Пашнєва</a:t>
            </a:r>
            <a:endParaRPr lang="uk-UA" dirty="0" err="1"/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id="{68E63019-2C76-E064-D324-E9A3C3E6B5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ECD136A7-0B00-57FF-8848-7D1EA9C86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ED2B766-1AB8-29CB-8A8F-A139187D29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94E61B-1BFF-522F-6C4E-B1F04F0933A4}"/>
              </a:ext>
            </a:extLst>
          </p:cNvPr>
          <p:cNvSpPr txBox="1"/>
          <p:nvPr/>
        </p:nvSpPr>
        <p:spPr>
          <a:xfrm>
            <a:off x="580374" y="789139"/>
            <a:ext cx="691854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sz="2000" b="1" dirty="0">
                <a:latin typeface="Times New Roman"/>
                <a:cs typeface="Times New Roman"/>
              </a:rPr>
              <a:t>Результати дослідження самооцінки </a:t>
            </a:r>
            <a:endParaRPr lang="uk-UA" sz="2000">
              <a:latin typeface="Century Gothic" panose="020B0502020202020204"/>
              <a:cs typeface="Times New Roman"/>
            </a:endParaRPr>
          </a:p>
          <a:p>
            <a:pPr algn="ctr"/>
            <a:r>
              <a:rPr lang="uk-UA" sz="2000" b="1" dirty="0">
                <a:latin typeface="Times New Roman"/>
                <a:cs typeface="Times New Roman"/>
              </a:rPr>
              <a:t>за методом "12 тварин" Б.К. </a:t>
            </a:r>
            <a:r>
              <a:rPr lang="uk-UA" sz="2000" b="1" err="1">
                <a:latin typeface="Times New Roman"/>
                <a:cs typeface="Times New Roman"/>
              </a:rPr>
              <a:t>Пашнєва</a:t>
            </a:r>
            <a:endParaRPr lang="uk-UA" sz="2000"/>
          </a:p>
        </p:txBody>
      </p:sp>
      <p:graphicFrame>
        <p:nvGraphicFramePr>
          <p:cNvPr id="4" name="Таблиця 3">
            <a:extLst>
              <a:ext uri="{FF2B5EF4-FFF2-40B4-BE49-F238E27FC236}">
                <a16:creationId xmlns:a16="http://schemas.microsoft.com/office/drawing/2014/main" id="{1DB63E07-5823-238B-F733-805D942EDA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670873"/>
              </p:ext>
            </p:extLst>
          </p:nvPr>
        </p:nvGraphicFramePr>
        <p:xfrm>
          <a:off x="365342" y="1889342"/>
          <a:ext cx="7074057" cy="375362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608797">
                  <a:extLst>
                    <a:ext uri="{9D8B030D-6E8A-4147-A177-3AD203B41FA5}">
                      <a16:colId xmlns:a16="http://schemas.microsoft.com/office/drawing/2014/main" val="1442972298"/>
                    </a:ext>
                  </a:extLst>
                </a:gridCol>
                <a:gridCol w="1465260">
                  <a:extLst>
                    <a:ext uri="{9D8B030D-6E8A-4147-A177-3AD203B41FA5}">
                      <a16:colId xmlns:a16="http://schemas.microsoft.com/office/drawing/2014/main" val="3299454804"/>
                    </a:ext>
                  </a:extLst>
                </a:gridCol>
              </a:tblGrid>
              <a:tr h="580750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781"/>
                        </a:lnSpc>
                      </a:pPr>
                      <a:r>
                        <a:rPr lang="ru-RU" sz="1800" b="1" err="1">
                          <a:effectLst/>
                          <a:latin typeface="Times New Roman"/>
                        </a:rPr>
                        <a:t>Показник</a:t>
                      </a:r>
                      <a:r>
                        <a:rPr lang="ru-RU" sz="1800" b="1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781"/>
                        </a:lnSpc>
                      </a:pPr>
                      <a:r>
                        <a:rPr lang="ru-RU" sz="1800" b="1" err="1">
                          <a:effectLst/>
                          <a:latin typeface="Times New Roman"/>
                        </a:rPr>
                        <a:t>Значення</a:t>
                      </a:r>
                      <a:r>
                        <a:rPr lang="ru-RU" sz="1800" b="1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6549489"/>
                  </a:ext>
                </a:extLst>
              </a:tr>
              <a:tr h="552420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Діти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які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ідентифікують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своє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«Я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ідеальне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 з «Совою»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23%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7214772"/>
                  </a:ext>
                </a:extLst>
              </a:tr>
              <a:tr h="339951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Серед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дівчат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30,76%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8475995"/>
                  </a:ext>
                </a:extLst>
              </a:tr>
              <a:tr h="339951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Серед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хлопців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15,38%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6054507"/>
                  </a:ext>
                </a:extLst>
              </a:tr>
              <a:tr h="339951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Дівчата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які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обрали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«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Лисицю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 («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Ідеальне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Я»)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30,76%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024424"/>
                  </a:ext>
                </a:extLst>
              </a:tr>
              <a:tr h="339951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Хлопці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які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обрали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«Лева» («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Ідеальне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Я»)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23,08%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4039071"/>
                  </a:ext>
                </a:extLst>
              </a:tr>
              <a:tr h="339951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Дівчата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які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обрали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«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Лисицю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 («Я в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соціумі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»)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34,61%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263601"/>
                  </a:ext>
                </a:extLst>
              </a:tr>
              <a:tr h="580750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Діти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, у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яких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«Я в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соціумі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збіглося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з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найбільш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нелюбленою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твариною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3,57%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0929156"/>
                  </a:ext>
                </a:extLst>
              </a:tr>
              <a:tr h="339951"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err="1">
                          <a:effectLst/>
                          <a:latin typeface="Times New Roman"/>
                        </a:rPr>
                        <a:t>Діти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, у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яких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«Я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реальне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збіглося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 з «Я </a:t>
                      </a:r>
                      <a:r>
                        <a:rPr lang="ru-RU" sz="1800" b="0" err="1">
                          <a:effectLst/>
                          <a:latin typeface="Times New Roman"/>
                        </a:rPr>
                        <a:t>ідеальним</a:t>
                      </a:r>
                      <a:r>
                        <a:rPr lang="ru-RU" sz="1800" b="0" dirty="0">
                          <a:effectLst/>
                          <a:latin typeface="Times New Roman"/>
                        </a:rPr>
                        <a:t>»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81"/>
                        </a:lnSpc>
                      </a:pPr>
                      <a:r>
                        <a:rPr lang="ru-RU" sz="1800" b="0" dirty="0">
                          <a:effectLst/>
                          <a:latin typeface="Times New Roman"/>
                        </a:rPr>
                        <a:t>5,36% </a:t>
                      </a:r>
                    </a:p>
                  </a:txBody>
                  <a:tcPr marL="66675" marR="66675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96296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488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906" y="306581"/>
            <a:ext cx="10083215" cy="140053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uk-UA" sz="2800" dirty="0">
                <a:solidFill>
                  <a:schemeClr val="tx1"/>
                </a:solidFill>
                <a:latin typeface="Times New Roman"/>
                <a:ea typeface="+mj-lt"/>
                <a:cs typeface="Times New Roman"/>
              </a:rPr>
              <a:t>Програма </a:t>
            </a:r>
            <a:endParaRPr lang="en-US" sz="2800" dirty="0">
              <a:solidFill>
                <a:schemeClr val="tx1"/>
              </a:solidFill>
              <a:latin typeface="Times New Roman"/>
              <a:ea typeface="+mj-lt"/>
              <a:cs typeface="Times New Roman"/>
            </a:endParaRPr>
          </a:p>
          <a:p>
            <a:pPr algn="ctr"/>
            <a:r>
              <a:rPr lang="uk-UA" sz="2800" dirty="0">
                <a:solidFill>
                  <a:schemeClr val="tx1"/>
                </a:solidFill>
                <a:latin typeface="Times New Roman"/>
                <a:ea typeface="+mj-lt"/>
                <a:cs typeface="Times New Roman"/>
              </a:rPr>
              <a:t>формування самоідентичності у дітей молодшого шкільного віку </a:t>
            </a:r>
            <a:r>
              <a:rPr lang="uk-UA" sz="1800" dirty="0">
                <a:solidFill>
                  <a:schemeClr val="tx1"/>
                </a:solidFill>
                <a:latin typeface="Times New Roman"/>
                <a:ea typeface="+mj-lt"/>
                <a:cs typeface="Times New Roman"/>
              </a:rPr>
              <a:t>(2 заняття на тиждень)</a:t>
            </a:r>
            <a:endParaRPr lang="en-US" sz="1800">
              <a:solidFill>
                <a:schemeClr val="tx1"/>
              </a:solidFill>
              <a:latin typeface="Times New Roman"/>
              <a:ea typeface="+mj-lt"/>
              <a:cs typeface="Times New Roman"/>
            </a:endParaRPr>
          </a:p>
          <a:p>
            <a:pPr algn="ctr"/>
            <a:endParaRPr lang="en-US" sz="2800" dirty="0">
              <a:solidFill>
                <a:schemeClr val="tx1"/>
              </a:solidFill>
              <a:latin typeface="Times New Roman"/>
              <a:ea typeface="+mj-lt"/>
              <a:cs typeface="Times New Roman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957DB1A-DF2E-5390-9FFA-64072B2CBD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276062"/>
              </p:ext>
            </p:extLst>
          </p:nvPr>
        </p:nvGraphicFramePr>
        <p:xfrm>
          <a:off x="427972" y="1565753"/>
          <a:ext cx="11395682" cy="4509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9778">
                  <a:extLst>
                    <a:ext uri="{9D8B030D-6E8A-4147-A177-3AD203B41FA5}">
                      <a16:colId xmlns:a16="http://schemas.microsoft.com/office/drawing/2014/main" val="1226005217"/>
                    </a:ext>
                  </a:extLst>
                </a:gridCol>
                <a:gridCol w="2074138">
                  <a:extLst>
                    <a:ext uri="{9D8B030D-6E8A-4147-A177-3AD203B41FA5}">
                      <a16:colId xmlns:a16="http://schemas.microsoft.com/office/drawing/2014/main" val="3070283503"/>
                    </a:ext>
                  </a:extLst>
                </a:gridCol>
                <a:gridCol w="2154861">
                  <a:extLst>
                    <a:ext uri="{9D8B030D-6E8A-4147-A177-3AD203B41FA5}">
                      <a16:colId xmlns:a16="http://schemas.microsoft.com/office/drawing/2014/main" val="875404504"/>
                    </a:ext>
                  </a:extLst>
                </a:gridCol>
                <a:gridCol w="2197669">
                  <a:extLst>
                    <a:ext uri="{9D8B030D-6E8A-4147-A177-3AD203B41FA5}">
                      <a16:colId xmlns:a16="http://schemas.microsoft.com/office/drawing/2014/main" val="560077196"/>
                    </a:ext>
                  </a:extLst>
                </a:gridCol>
                <a:gridCol w="2069236">
                  <a:extLst>
                    <a:ext uri="{9D8B030D-6E8A-4147-A177-3AD203B41FA5}">
                      <a16:colId xmlns:a16="http://schemas.microsoft.com/office/drawing/2014/main" val="2887581455"/>
                    </a:ext>
                  </a:extLst>
                </a:gridCol>
              </a:tblGrid>
              <a:tr h="652669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1800" b="1" i="0" u="none" strike="noStrike" noProof="0" dirty="0">
                          <a:latin typeface="Century Gothic"/>
                        </a:rPr>
                        <a:t>Вид </a:t>
                      </a:r>
                      <a:r>
                        <a:rPr lang="ru-RU" sz="1800" b="1" i="0" u="none" strike="noStrike" noProof="0" err="1">
                          <a:latin typeface="Century Gothic"/>
                        </a:rPr>
                        <a:t>вправ</a:t>
                      </a:r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1 </a:t>
                      </a:r>
                      <a:r>
                        <a:rPr lang="ru-RU" sz="1800" b="1" err="1"/>
                        <a:t>тиждень</a:t>
                      </a:r>
                      <a:endParaRPr lang="ru-RU" sz="1800" b="1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2 </a:t>
                      </a:r>
                      <a:r>
                        <a:rPr lang="ru-RU" sz="1800" b="1" err="1"/>
                        <a:t>тиждень</a:t>
                      </a:r>
                      <a:endParaRPr lang="ru-RU" sz="1800" b="1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3 </a:t>
                      </a:r>
                      <a:r>
                        <a:rPr lang="ru-RU" sz="1800" b="1" err="1"/>
                        <a:t>тиждень</a:t>
                      </a:r>
                      <a:endParaRPr lang="ru-RU" sz="1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1800" b="1" dirty="0"/>
                        <a:t>4 </a:t>
                      </a:r>
                      <a:r>
                        <a:rPr lang="ru-RU" sz="1800" b="1" err="1"/>
                        <a:t>тиждень</a:t>
                      </a:r>
                      <a:endParaRPr lang="ru-RU" sz="1800" b="1" dirty="0" err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2637261"/>
                  </a:ext>
                </a:extLst>
              </a:tr>
              <a:tr h="741671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Вправи на самопізнання</a:t>
                      </a:r>
                    </a:p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Я  унікальна особистість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Моє дерево досягнень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Моя суперсила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Карта мрій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Я і мої досягнення</a:t>
                      </a:r>
                      <a:endParaRPr lang="ru-RU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859144"/>
                  </a:ext>
                </a:extLst>
              </a:tr>
              <a:tr h="10383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Розвиток емоційної грамотності</a:t>
                      </a:r>
                    </a:p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Я і мої емоції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Емоційна шкала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Емоційна історія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Дихання як метод релаксації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Емоції в команді</a:t>
                      </a:r>
                      <a:endParaRPr lang="ru-RU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422297"/>
                  </a:ext>
                </a:extLst>
              </a:tr>
              <a:tr h="10383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Розвиток соціальних навичок</a:t>
                      </a:r>
                    </a:p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Ми - команда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ru-RU" sz="1800" b="0" i="0" u="none" strike="noStrike" noProof="0" err="1">
                          <a:solidFill>
                            <a:srgbClr val="000000"/>
                          </a:solidFill>
                          <a:latin typeface="Times New Roman"/>
                        </a:rPr>
                        <a:t>Збірка</a:t>
                      </a:r>
                      <a:r>
                        <a:rPr lang="ru-RU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800" b="0" i="0" u="none" strike="noStrike" noProof="0" err="1">
                          <a:solidFill>
                            <a:srgbClr val="000000"/>
                          </a:solidFill>
                          <a:latin typeface="Times New Roman"/>
                        </a:rPr>
                        <a:t>пазлів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Слухай мене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Конфлікт у школі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Ролі в команді</a:t>
                      </a:r>
                    </a:p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Моє місце серед друзів</a:t>
                      </a:r>
                      <a:endParaRPr lang="uk-UA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551314"/>
                  </a:ext>
                </a:extLst>
              </a:tr>
              <a:tr h="1038338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Формування позитивного образу себе</a:t>
                      </a:r>
                    </a:p>
                    <a:p>
                      <a:pPr lvl="0" algn="ctr">
                        <a:buNone/>
                      </a:pPr>
                      <a:r>
                        <a:rPr lang="uk-UA" sz="1800" b="1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Я - найкраща версія себе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Мій портрет успіху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Мої досягнення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Моє творче я</a:t>
                      </a:r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uk-UA" sz="1800" b="0" i="0" u="none" strike="noStrike" noProof="0" dirty="0">
                          <a:solidFill>
                            <a:srgbClr val="000000"/>
                          </a:solidFill>
                          <a:latin typeface="Times New Roman"/>
                        </a:rPr>
                        <a:t>Колаж мого образу</a:t>
                      </a:r>
                      <a:endParaRPr lang="ru-RU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684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370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0C4DAED-8F74-FA4D-0736-5B6F9DF82032}"/>
              </a:ext>
            </a:extLst>
          </p:cNvPr>
          <p:cNvSpPr txBox="1"/>
          <p:nvPr/>
        </p:nvSpPr>
        <p:spPr>
          <a:xfrm>
            <a:off x="1676401" y="455112"/>
            <a:ext cx="8526049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sz="2800" b="1" dirty="0">
                <a:latin typeface="Times New Roman"/>
                <a:cs typeface="Segoe UI"/>
              </a:rPr>
              <a:t>Динаміка зміни показників за методикою </a:t>
            </a:r>
            <a:r>
              <a:rPr lang="uk-UA" sz="2800" b="1" err="1">
                <a:latin typeface="Times New Roman"/>
                <a:cs typeface="Segoe UI"/>
              </a:rPr>
              <a:t>Філіпса</a:t>
            </a:r>
            <a:r>
              <a:rPr lang="ru-RU" sz="2800" dirty="0">
                <a:latin typeface="Times New Roman"/>
                <a:cs typeface="Times New Roman"/>
              </a:rPr>
              <a:t> </a:t>
            </a:r>
          </a:p>
          <a:p>
            <a:pPr algn="ctr"/>
            <a:r>
              <a:rPr lang="uk-UA" sz="2800" b="1" dirty="0">
                <a:latin typeface="Times New Roman"/>
                <a:cs typeface="Segoe UI"/>
              </a:rPr>
              <a:t> після проведення психологічного тренінгу, %</a:t>
            </a:r>
            <a:r>
              <a:rPr lang="ru-RU" sz="2800" dirty="0">
                <a:latin typeface="Times New Roman"/>
                <a:cs typeface="Times New Roman"/>
              </a:rPr>
              <a:t> 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29352870-4D9F-1B01-0460-13A696AE7D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05847"/>
              </p:ext>
            </p:extLst>
          </p:nvPr>
        </p:nvGraphicFramePr>
        <p:xfrm>
          <a:off x="292274" y="1826711"/>
          <a:ext cx="11625714" cy="416998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90991">
                  <a:extLst>
                    <a:ext uri="{9D8B030D-6E8A-4147-A177-3AD203B41FA5}">
                      <a16:colId xmlns:a16="http://schemas.microsoft.com/office/drawing/2014/main" val="854073961"/>
                    </a:ext>
                  </a:extLst>
                </a:gridCol>
                <a:gridCol w="812426">
                  <a:extLst>
                    <a:ext uri="{9D8B030D-6E8A-4147-A177-3AD203B41FA5}">
                      <a16:colId xmlns:a16="http://schemas.microsoft.com/office/drawing/2014/main" val="3225294670"/>
                    </a:ext>
                  </a:extLst>
                </a:gridCol>
                <a:gridCol w="686356">
                  <a:extLst>
                    <a:ext uri="{9D8B030D-6E8A-4147-A177-3AD203B41FA5}">
                      <a16:colId xmlns:a16="http://schemas.microsoft.com/office/drawing/2014/main" val="4282936435"/>
                    </a:ext>
                  </a:extLst>
                </a:gridCol>
                <a:gridCol w="728381">
                  <a:extLst>
                    <a:ext uri="{9D8B030D-6E8A-4147-A177-3AD203B41FA5}">
                      <a16:colId xmlns:a16="http://schemas.microsoft.com/office/drawing/2014/main" val="3405833321"/>
                    </a:ext>
                  </a:extLst>
                </a:gridCol>
                <a:gridCol w="670025">
                  <a:extLst>
                    <a:ext uri="{9D8B030D-6E8A-4147-A177-3AD203B41FA5}">
                      <a16:colId xmlns:a16="http://schemas.microsoft.com/office/drawing/2014/main" val="3666422523"/>
                    </a:ext>
                  </a:extLst>
                </a:gridCol>
                <a:gridCol w="842720">
                  <a:extLst>
                    <a:ext uri="{9D8B030D-6E8A-4147-A177-3AD203B41FA5}">
                      <a16:colId xmlns:a16="http://schemas.microsoft.com/office/drawing/2014/main" val="2970171943"/>
                    </a:ext>
                  </a:extLst>
                </a:gridCol>
                <a:gridCol w="842720">
                  <a:extLst>
                    <a:ext uri="{9D8B030D-6E8A-4147-A177-3AD203B41FA5}">
                      <a16:colId xmlns:a16="http://schemas.microsoft.com/office/drawing/2014/main" val="533325075"/>
                    </a:ext>
                  </a:extLst>
                </a:gridCol>
                <a:gridCol w="842720">
                  <a:extLst>
                    <a:ext uri="{9D8B030D-6E8A-4147-A177-3AD203B41FA5}">
                      <a16:colId xmlns:a16="http://schemas.microsoft.com/office/drawing/2014/main" val="2845626400"/>
                    </a:ext>
                  </a:extLst>
                </a:gridCol>
                <a:gridCol w="861875">
                  <a:extLst>
                    <a:ext uri="{9D8B030D-6E8A-4147-A177-3AD203B41FA5}">
                      <a16:colId xmlns:a16="http://schemas.microsoft.com/office/drawing/2014/main" val="2027144184"/>
                    </a:ext>
                  </a:extLst>
                </a:gridCol>
                <a:gridCol w="861875">
                  <a:extLst>
                    <a:ext uri="{9D8B030D-6E8A-4147-A177-3AD203B41FA5}">
                      <a16:colId xmlns:a16="http://schemas.microsoft.com/office/drawing/2014/main" val="3890126570"/>
                    </a:ext>
                  </a:extLst>
                </a:gridCol>
                <a:gridCol w="861875">
                  <a:extLst>
                    <a:ext uri="{9D8B030D-6E8A-4147-A177-3AD203B41FA5}">
                      <a16:colId xmlns:a16="http://schemas.microsoft.com/office/drawing/2014/main" val="2767131078"/>
                    </a:ext>
                  </a:extLst>
                </a:gridCol>
                <a:gridCol w="861875">
                  <a:extLst>
                    <a:ext uri="{9D8B030D-6E8A-4147-A177-3AD203B41FA5}">
                      <a16:colId xmlns:a16="http://schemas.microsoft.com/office/drawing/2014/main" val="2814808457"/>
                    </a:ext>
                  </a:extLst>
                </a:gridCol>
                <a:gridCol w="861875">
                  <a:extLst>
                    <a:ext uri="{9D8B030D-6E8A-4147-A177-3AD203B41FA5}">
                      <a16:colId xmlns:a16="http://schemas.microsoft.com/office/drawing/2014/main" val="4031132572"/>
                    </a:ext>
                  </a:extLst>
                </a:gridCol>
              </a:tblGrid>
              <a:tr h="190500">
                <a:tc rowSpan="3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Види тривожності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Високий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Середній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Низький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34735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До </a:t>
                      </a:r>
                      <a:r>
                        <a:rPr lang="uk-UA" sz="1400" b="1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експери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менту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Після 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експери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менту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До </a:t>
                      </a:r>
                      <a:r>
                        <a:rPr lang="uk-UA" sz="1400" b="1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експери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менту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Після 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експери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менту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До </a:t>
                      </a:r>
                      <a:r>
                        <a:rPr lang="uk-UA" sz="1400" b="1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експери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менту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Після </a:t>
                      </a:r>
                      <a:r>
                        <a:rPr lang="uk-UA" sz="1400" b="1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експери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1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менту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587599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К-на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К-на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К-на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К-на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К-на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Експ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К-на </a:t>
                      </a:r>
                    </a:p>
                    <a:p>
                      <a:pPr algn="ctr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гр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38522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Загальна тривож </a:t>
                      </a:r>
                    </a:p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ність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 у школі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67,8 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67,8 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75,5 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44639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Переживання соціального стресу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7.1 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28,6 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28,6 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28,6 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06702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Фрустрація потреби в досяг.  успіху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24,9 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24,9 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28,6 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82,1 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6651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Страх самовираження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21,4 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7,2 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85,7 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14624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Страх перевірки знань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0 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89,3 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89,3 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96,4 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89,3 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06080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Страх не </a:t>
                      </a: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відповід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. </a:t>
                      </a: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очіку-ванням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оточуюч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 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35,7 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35,7 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35,7 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53,6 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53,6 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71,4 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46,4 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77836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Низький фізіологічний опір стресу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10,7 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14,3 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12,5 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12,5 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17,8 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82,1 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67,9 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5494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1200"/>
                        </a:lnSpc>
                      </a:pP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Проблемиі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 страхи у </a:t>
                      </a:r>
                      <a:r>
                        <a:rPr lang="uk-UA" sz="1400" b="0" i="0" err="1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віднос</a:t>
                      </a: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.  з учителя-ми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0 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7,1 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3,6 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89,3 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89,3 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96,4 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</a:pPr>
                      <a:r>
                        <a:rPr lang="uk-UA" sz="1400" b="0" i="0" dirty="0">
                          <a:solidFill>
                            <a:srgbClr val="FCFAFA"/>
                          </a:solidFill>
                          <a:effectLst/>
                          <a:latin typeface="Calibri"/>
                        </a:rPr>
                        <a:t>92,8 </a:t>
                      </a:r>
                    </a:p>
                  </a:txBody>
                  <a:tcPr marL="57150" marR="5715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197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3758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0">
            <a:extLst>
              <a:ext uri="{FF2B5EF4-FFF2-40B4-BE49-F238E27FC236}">
                <a16:creationId xmlns:a16="http://schemas.microsoft.com/office/drawing/2014/main" id="{0D9B8FD4-CDEB-4EB4-B4DE-C89E11938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36">
            <a:extLst>
              <a:ext uri="{FF2B5EF4-FFF2-40B4-BE49-F238E27FC236}">
                <a16:creationId xmlns:a16="http://schemas.microsoft.com/office/drawing/2014/main" id="{5A2E3D1D-9E9F-4739-BA14-D4D7FA9F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14">
            <a:extLst>
              <a:ext uri="{FF2B5EF4-FFF2-40B4-BE49-F238E27FC236}">
                <a16:creationId xmlns:a16="http://schemas.microsoft.com/office/drawing/2014/main" id="{1FFB365B-E9DC-4859-B8AB-CB83EEBE4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6">
            <a:extLst>
              <a:ext uri="{FF2B5EF4-FFF2-40B4-BE49-F238E27FC236}">
                <a16:creationId xmlns:a16="http://schemas.microsoft.com/office/drawing/2014/main" id="{8ADAB9C8-EB37-4914-A699-C716FC8FE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E434462-0A32-94BC-484A-A36C73F70A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143" y="1645920"/>
            <a:ext cx="3522879" cy="4470821"/>
          </a:xfrm>
        </p:spPr>
        <p:txBody>
          <a:bodyPr>
            <a:normAutofit/>
          </a:bodyPr>
          <a:lstStyle/>
          <a:p>
            <a:r>
              <a:rPr lang="uk-UA" sz="3200" b="1" dirty="0">
                <a:solidFill>
                  <a:schemeClr val="bg2"/>
                </a:solidFill>
              </a:rPr>
              <a:t>Практична </a:t>
            </a:r>
            <a:br>
              <a:rPr lang="uk-UA" sz="3200" b="1" dirty="0"/>
            </a:br>
            <a:r>
              <a:rPr lang="uk-UA" sz="3200" b="1" dirty="0">
                <a:solidFill>
                  <a:schemeClr val="bg2"/>
                </a:solidFill>
              </a:rPr>
              <a:t>значущість </a:t>
            </a:r>
            <a:br>
              <a:rPr lang="uk-UA" sz="3200" b="1" dirty="0"/>
            </a:br>
            <a:r>
              <a:rPr lang="uk-UA" sz="3200" b="1" dirty="0">
                <a:solidFill>
                  <a:schemeClr val="bg2"/>
                </a:solidFill>
              </a:rPr>
              <a:t>дослідження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9ABE74D7-4CF6-7344-EC51-E5545EE7F2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4109" y="936112"/>
            <a:ext cx="6478201" cy="498230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uk-UA" sz="2800" dirty="0">
                <a:ea typeface="+mj-lt"/>
                <a:cs typeface="+mj-lt"/>
              </a:rPr>
              <a:t>Програма формування самоідентичності дітей молодшого шкільного віку може бути використана психологами загальноосвітніх шкіл  для підтримки особистісного зростання учнів, сприяючи поліпшенню їхнього психічного здоров'я та гармонійному розвитку. </a:t>
            </a:r>
            <a:endParaRPr lang="uk-UA" sz="2800"/>
          </a:p>
        </p:txBody>
      </p:sp>
    </p:spTree>
    <p:extLst>
      <p:ext uri="{BB962C8B-B14F-4D97-AF65-F5344CB8AC3E}">
        <p14:creationId xmlns:p14="http://schemas.microsoft.com/office/powerpoint/2010/main" val="2523849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D9B8FD4-CDEB-4EB4-B4DE-C89E11938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5A2E3D1D-9E9F-4739-BA14-D4D7FA9F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FFB365B-E9DC-4859-B8AB-CB83EEBE4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DAB9C8-EB37-4914-A699-C716FC8FE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431" y="1217946"/>
            <a:ext cx="3992604" cy="442906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br>
              <a:rPr lang="en-US" sz="3200" b="1" dirty="0"/>
            </a:br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>
                <a:solidFill>
                  <a:schemeClr val="bg2"/>
                </a:solidFill>
              </a:rPr>
              <a:t>ВИСНОВКИ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EFFDF4-B3CB-FB0D-2D9B-1B25D34E4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23195" y="390095"/>
            <a:ext cx="6785672" cy="6080016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US" sz="2200" b="1" dirty="0">
              <a:latin typeface="Segoe UI"/>
              <a:cs typeface="Segoe UI"/>
            </a:endParaRPr>
          </a:p>
          <a:p>
            <a:r>
              <a:rPr lang="en-US" sz="2200" b="1" dirty="0">
                <a:latin typeface="Segoe UI"/>
                <a:cs typeface="Segoe UI"/>
              </a:rPr>
              <a:t>1. П</a:t>
            </a:r>
            <a:r>
              <a:rPr lang="uk-UA" sz="2200" dirty="0" err="1">
                <a:latin typeface="Times New Roman"/>
                <a:cs typeface="Times New Roman"/>
              </a:rPr>
              <a:t>роведено</a:t>
            </a:r>
            <a:r>
              <a:rPr lang="uk-UA" sz="2200" dirty="0">
                <a:latin typeface="Times New Roman"/>
                <a:cs typeface="Times New Roman"/>
              </a:rPr>
              <a:t> теоретичний аналіз наукових підходів до розуміння поняття самоідентичності особистості, </a:t>
            </a:r>
            <a:r>
              <a:rPr lang="en-US" sz="2200" dirty="0" err="1">
                <a:latin typeface="Segoe UI"/>
                <a:cs typeface="Segoe UI"/>
              </a:rPr>
              <a:t>визначено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основні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фактори</a:t>
            </a:r>
            <a:r>
              <a:rPr lang="en-US" sz="2200" dirty="0">
                <a:latin typeface="Segoe UI"/>
                <a:ea typeface="+mj-lt"/>
                <a:cs typeface="Segoe UI"/>
              </a:rPr>
              <a:t>,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що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впливають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на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формування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самоідентичності</a:t>
            </a:r>
            <a:r>
              <a:rPr lang="en-US" sz="2200" dirty="0">
                <a:latin typeface="Segoe UI"/>
                <a:ea typeface="+mj-lt"/>
                <a:cs typeface="Segoe UI"/>
              </a:rPr>
              <a:t> у </a:t>
            </a:r>
            <a:r>
              <a:rPr lang="uk-UA" sz="2200" dirty="0">
                <a:latin typeface="Segoe UI"/>
                <a:ea typeface="+mj-lt"/>
                <a:cs typeface="Segoe UI"/>
              </a:rPr>
              <a:t>молодшого шкільного віку, </a:t>
            </a:r>
            <a:endParaRPr lang="en-US" sz="2200" dirty="0">
              <a:latin typeface="Segoe UI"/>
              <a:cs typeface="Segoe UI"/>
            </a:endParaRPr>
          </a:p>
          <a:p>
            <a:r>
              <a:rPr lang="en-US" sz="2200" b="1" dirty="0">
                <a:latin typeface="Segoe UI"/>
                <a:cs typeface="Segoe UI"/>
              </a:rPr>
              <a:t>2. </a:t>
            </a:r>
            <a:r>
              <a:rPr lang="en-US" sz="2200" dirty="0" err="1">
                <a:latin typeface="Segoe UI"/>
                <a:cs typeface="Segoe UI"/>
              </a:rPr>
              <a:t>Визначено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cs typeface="Segoe UI"/>
              </a:rPr>
              <a:t>методи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uk-UA" sz="2200" dirty="0">
                <a:latin typeface="Segoe UI"/>
                <a:cs typeface="Segoe UI"/>
              </a:rPr>
              <a:t>та </a:t>
            </a:r>
            <a:r>
              <a:rPr lang="en-US" sz="2200" dirty="0" err="1">
                <a:latin typeface="Segoe UI"/>
                <a:cs typeface="Segoe UI"/>
              </a:rPr>
              <a:t>проведено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uk-UA" sz="2200" dirty="0">
                <a:latin typeface="Segoe UI"/>
                <a:cs typeface="Segoe UI"/>
              </a:rPr>
              <a:t>експериментальне дослідження психологічних особливостей самоідентичності </a:t>
            </a:r>
            <a:r>
              <a:rPr lang="uk-UA" sz="2200" dirty="0">
                <a:latin typeface="Segoe UI"/>
                <a:ea typeface="+mj-lt"/>
                <a:cs typeface="Segoe UI"/>
              </a:rPr>
              <a:t>дітей молодшого шкільного віку.</a:t>
            </a:r>
            <a:endParaRPr lang="en-US" sz="2200" dirty="0">
              <a:latin typeface="Segoe UI"/>
              <a:ea typeface="+mj-lt"/>
              <a:cs typeface="Segoe UI"/>
            </a:endParaRPr>
          </a:p>
          <a:p>
            <a:r>
              <a:rPr lang="en-US" sz="2200" b="1" dirty="0">
                <a:latin typeface="Segoe UI"/>
                <a:ea typeface="+mj-lt"/>
                <a:cs typeface="Segoe UI"/>
              </a:rPr>
              <a:t>3. </a:t>
            </a:r>
            <a:r>
              <a:rPr lang="uk-UA" sz="2200" dirty="0">
                <a:latin typeface="Segoe UI"/>
                <a:ea typeface="+mj-lt"/>
                <a:cs typeface="Segoe UI"/>
              </a:rPr>
              <a:t>Визначено взаємозв’язок рівня сформованості самоідентичності молодших школярів із показниками їх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психічного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здоров'я</a:t>
            </a:r>
            <a:endParaRPr lang="en-US" sz="2200" dirty="0">
              <a:latin typeface="Segoe UI"/>
              <a:ea typeface="+mj-lt"/>
              <a:cs typeface="Segoe UI"/>
            </a:endParaRPr>
          </a:p>
          <a:p>
            <a:r>
              <a:rPr lang="en-US" sz="2200" b="1" dirty="0">
                <a:latin typeface="Segoe UI"/>
                <a:cs typeface="Segoe UI"/>
              </a:rPr>
              <a:t>4. </a:t>
            </a:r>
            <a:r>
              <a:rPr lang="en-US" sz="2200" dirty="0" err="1">
                <a:latin typeface="Segoe UI"/>
                <a:cs typeface="Segoe UI"/>
              </a:rPr>
              <a:t>Розроблено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cs typeface="Segoe UI"/>
              </a:rPr>
              <a:t>та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en-US" sz="2200" dirty="0" err="1">
                <a:latin typeface="Segoe UI"/>
                <a:cs typeface="Segoe UI"/>
              </a:rPr>
              <a:t>апро</a:t>
            </a:r>
            <a:r>
              <a:rPr lang="uk-UA" sz="2200" dirty="0" err="1">
                <a:latin typeface="Segoe UI"/>
                <a:cs typeface="Segoe UI"/>
              </a:rPr>
              <a:t>бовано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cs typeface="Segoe UI"/>
              </a:rPr>
              <a:t>програму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для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покращення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психічного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здоров'я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дітей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uk-UA" sz="2200" dirty="0">
                <a:latin typeface="Segoe UI"/>
                <a:ea typeface="+mj-lt"/>
                <a:cs typeface="Segoe UI"/>
              </a:rPr>
              <a:t>молодшого шкільного віку шляхом формування їх самоідентичності</a:t>
            </a:r>
            <a:endParaRPr lang="en-US" sz="2200" dirty="0">
              <a:latin typeface="Segoe UI"/>
              <a:ea typeface="+mj-lt"/>
              <a:cs typeface="Segoe UI"/>
            </a:endParaRPr>
          </a:p>
          <a:p>
            <a:endParaRPr lang="en-US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468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E434462-0A32-94BC-484A-A36C73F70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uk-UA" sz="2400">
                <a:solidFill>
                  <a:schemeClr val="bg2"/>
                </a:solidFill>
              </a:rPr>
              <a:t>Практична значущість дослідження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9ABE74D7-4CF6-7344-EC51-E5545EE7F22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174811" y="2293719"/>
            <a:ext cx="7428477" cy="270601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Clr>
                <a:srgbClr val="8AD0D6"/>
              </a:buClr>
              <a:buNone/>
            </a:pPr>
            <a:r>
              <a:rPr lang="uk-UA" sz="5400" b="1" dirty="0">
                <a:ea typeface="+mj-lt"/>
                <a:cs typeface="+mj-lt"/>
              </a:rPr>
              <a:t>ДЯКУЮ ЗА УВАГУ!</a:t>
            </a:r>
            <a:endParaRPr lang="uk-UA" sz="5400" b="1" dirty="0"/>
          </a:p>
        </p:txBody>
      </p:sp>
    </p:spTree>
    <p:extLst>
      <p:ext uri="{BB962C8B-B14F-4D97-AF65-F5344CB8AC3E}">
        <p14:creationId xmlns:p14="http://schemas.microsoft.com/office/powerpoint/2010/main" val="1043050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2" name="Rectangle 9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11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13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35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EFFDF4-B3CB-FB0D-2D9B-1B25D34E4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931" y="481082"/>
            <a:ext cx="11232887" cy="58958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buClr>
                <a:srgbClr val="8AD0D6"/>
              </a:buClr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      </a:t>
            </a:r>
            <a:r>
              <a:rPr lang="ru-RU" sz="3200" b="1" dirty="0" err="1"/>
              <a:t>Обєкт</a:t>
            </a:r>
            <a:r>
              <a:rPr lang="ru-RU" sz="3200" b="1" dirty="0"/>
              <a:t> </a:t>
            </a:r>
            <a:endParaRPr lang="uk-UA" sz="3200" b="1" dirty="0"/>
          </a:p>
          <a:p>
            <a:pPr marL="0" indent="0">
              <a:buNone/>
            </a:pPr>
            <a:r>
              <a:rPr lang="ru-RU" sz="3200" b="1" dirty="0"/>
              <a:t>   </a:t>
            </a:r>
            <a:r>
              <a:rPr lang="ru-RU" sz="3200" b="1" dirty="0" err="1"/>
              <a:t>дослідження</a:t>
            </a:r>
            <a:r>
              <a:rPr lang="ru-RU" sz="2800" dirty="0"/>
              <a:t>  </a:t>
            </a:r>
            <a:r>
              <a:rPr lang="ru-RU" sz="2800" dirty="0">
                <a:ea typeface="+mj-lt"/>
                <a:cs typeface="+mj-lt"/>
              </a:rPr>
              <a:t>    </a:t>
            </a:r>
            <a:r>
              <a:rPr lang="ru-RU" sz="3200" dirty="0" err="1">
                <a:ea typeface="+mj-lt"/>
                <a:cs typeface="+mj-lt"/>
              </a:rPr>
              <a:t>Самоідентичність</a:t>
            </a:r>
            <a:r>
              <a:rPr lang="ru-RU" sz="3200" dirty="0">
                <a:ea typeface="+mj-lt"/>
                <a:cs typeface="+mj-lt"/>
              </a:rPr>
              <a:t> </a:t>
            </a:r>
            <a:r>
              <a:rPr lang="ru-RU" sz="3200" dirty="0" err="1">
                <a:ea typeface="+mj-lt"/>
                <a:cs typeface="+mj-lt"/>
              </a:rPr>
              <a:t>особистості</a:t>
            </a:r>
            <a:endParaRPr lang="ru-RU" sz="3200" dirty="0"/>
          </a:p>
          <a:p>
            <a:pPr marL="0" indent="0">
              <a:buClr>
                <a:srgbClr val="8AD0D6"/>
              </a:buClr>
              <a:buNone/>
            </a:pPr>
            <a:endParaRPr lang="ru-RU" sz="3200" b="1" dirty="0"/>
          </a:p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/>
              <a:t>      Предмет </a:t>
            </a:r>
            <a:endParaRPr lang="ru-RU" dirty="0"/>
          </a:p>
          <a:p>
            <a:pPr marL="0" indent="0">
              <a:buNone/>
            </a:pPr>
            <a:r>
              <a:rPr lang="ru-RU" sz="3200" b="1" dirty="0"/>
              <a:t>    </a:t>
            </a:r>
            <a:r>
              <a:rPr lang="ru-RU" sz="3200" b="1" dirty="0" err="1"/>
              <a:t>дослідження</a:t>
            </a:r>
            <a:r>
              <a:rPr lang="ru-RU" sz="2800" dirty="0">
                <a:latin typeface="Segoe UI"/>
                <a:cs typeface="Segoe UI"/>
              </a:rPr>
              <a:t> </a:t>
            </a:r>
            <a:r>
              <a:rPr lang="ru-RU" sz="3200" dirty="0">
                <a:latin typeface="Segoe UI"/>
                <a:cs typeface="Segoe UI"/>
              </a:rPr>
              <a:t>     </a:t>
            </a:r>
            <a:r>
              <a:rPr lang="ru-RU" sz="3200" dirty="0" err="1">
                <a:latin typeface="Segoe UI"/>
                <a:cs typeface="Segoe UI"/>
              </a:rPr>
              <a:t>Психологічні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особливості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  <a:endParaRPr lang="en-US" sz="3200" dirty="0">
              <a:latin typeface="Segoe UI"/>
              <a:ea typeface="+mj-lt"/>
              <a:cs typeface="Segoe UI"/>
            </a:endParaRPr>
          </a:p>
          <a:p>
            <a:pPr marL="0" indent="0">
              <a:buNone/>
            </a:pPr>
            <a:r>
              <a:rPr lang="ru-RU" sz="3200" dirty="0">
                <a:latin typeface="Segoe UI"/>
                <a:ea typeface="+mj-lt"/>
                <a:cs typeface="Segoe UI"/>
              </a:rPr>
              <a:t>            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формування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самоідентичності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</a:p>
          <a:p>
            <a:pPr marL="0" indent="0">
              <a:buNone/>
            </a:pPr>
            <a:r>
              <a:rPr lang="ru-RU" sz="3200" dirty="0">
                <a:latin typeface="Segoe UI"/>
                <a:ea typeface="+mj-lt"/>
                <a:cs typeface="Segoe UI"/>
              </a:rPr>
              <a:t>            у 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дітей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молодшого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шкільного</a:t>
            </a:r>
            <a:r>
              <a:rPr lang="ru-RU" sz="3200" dirty="0">
                <a:latin typeface="Segoe UI"/>
                <a:ea typeface="+mj-lt"/>
                <a:cs typeface="Segoe UI"/>
              </a:rPr>
              <a:t> </a:t>
            </a:r>
            <a:r>
              <a:rPr lang="ru-RU" sz="3200" dirty="0" err="1">
                <a:latin typeface="Segoe UI"/>
                <a:ea typeface="+mj-lt"/>
                <a:cs typeface="Segoe UI"/>
              </a:rPr>
              <a:t>віку</a:t>
            </a:r>
            <a:endParaRPr lang="ru-RU" sz="3200" dirty="0">
              <a:latin typeface="Segoe UI"/>
              <a:ea typeface="+mj-lt"/>
              <a:cs typeface="Segoe UI"/>
            </a:endParaRP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6041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010" y="508349"/>
            <a:ext cx="11591822" cy="1981200"/>
          </a:xfrm>
        </p:spPr>
        <p:txBody>
          <a:bodyPr/>
          <a:lstStyle/>
          <a:p>
            <a:pPr algn="ctr"/>
            <a:r>
              <a:rPr lang="ru-RU" sz="2800" b="1" dirty="0"/>
              <a:t>Мета </a:t>
            </a:r>
            <a:r>
              <a:rPr lang="ru-RU" sz="2800" b="1" err="1"/>
              <a:t>дослідження</a:t>
            </a:r>
            <a:r>
              <a:rPr lang="ru-RU" sz="2800" b="1" dirty="0"/>
              <a:t>:</a:t>
            </a:r>
            <a:br>
              <a:rPr lang="ru-RU" sz="2000" dirty="0"/>
            </a:br>
            <a:br>
              <a:rPr lang="ru-RU" sz="2000" dirty="0"/>
            </a:br>
            <a:r>
              <a:rPr lang="ru-RU" sz="2800" dirty="0"/>
              <a:t>теоретико-</a:t>
            </a:r>
            <a:r>
              <a:rPr lang="ru-RU" sz="2800" err="1"/>
              <a:t>експерементальне</a:t>
            </a:r>
            <a:r>
              <a:rPr lang="ru-RU" sz="2800" dirty="0"/>
              <a:t> </a:t>
            </a:r>
            <a:r>
              <a:rPr lang="ru-RU" sz="2800" err="1"/>
              <a:t>дослідження</a:t>
            </a:r>
            <a:r>
              <a:rPr lang="ru-RU" sz="2800" dirty="0"/>
              <a:t> </a:t>
            </a:r>
            <a:r>
              <a:rPr lang="ru-RU" sz="2800" err="1"/>
              <a:t>психологічних</a:t>
            </a:r>
            <a:r>
              <a:rPr lang="ru-RU" sz="2800" dirty="0"/>
              <a:t> </a:t>
            </a:r>
            <a:r>
              <a:rPr lang="ru-RU" sz="2800" err="1"/>
              <a:t>особливостей</a:t>
            </a:r>
            <a:r>
              <a:rPr lang="ru-RU" sz="2800" dirty="0"/>
              <a:t> </a:t>
            </a:r>
            <a:r>
              <a:rPr lang="ru-RU" sz="2800" err="1"/>
              <a:t>формування</a:t>
            </a:r>
            <a:r>
              <a:rPr lang="ru-RU" sz="2800" dirty="0"/>
              <a:t> </a:t>
            </a:r>
            <a:r>
              <a:rPr lang="ru-RU" sz="2800" err="1"/>
              <a:t>самоідентичності</a:t>
            </a:r>
            <a:r>
              <a:rPr lang="ru-RU" sz="2800" dirty="0"/>
              <a:t> у </a:t>
            </a:r>
            <a:r>
              <a:rPr lang="ru-RU" sz="2800" err="1"/>
              <a:t>дітей</a:t>
            </a:r>
            <a:r>
              <a:rPr lang="ru-RU" sz="2800" dirty="0"/>
              <a:t> </a:t>
            </a:r>
            <a:r>
              <a:rPr lang="ru-RU" sz="2800" err="1"/>
              <a:t>молодшого</a:t>
            </a:r>
            <a:r>
              <a:rPr lang="ru-RU" sz="2800" dirty="0"/>
              <a:t> </a:t>
            </a:r>
            <a:r>
              <a:rPr lang="ru-RU" sz="2800" err="1"/>
              <a:t>шкільного</a:t>
            </a:r>
            <a:r>
              <a:rPr lang="ru-RU" sz="2800" dirty="0"/>
              <a:t> </a:t>
            </a:r>
            <a:r>
              <a:rPr lang="ru-RU" sz="2800" err="1"/>
              <a:t>віку</a:t>
            </a: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EFFDF4-B3CB-FB0D-2D9B-1B25D34E4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1640" y="2999983"/>
            <a:ext cx="11466562" cy="236220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buClr>
                <a:srgbClr val="8AD0D6"/>
              </a:buClr>
            </a:pPr>
            <a:r>
              <a:rPr lang="ru-RU" sz="2800" b="1" dirty="0" err="1"/>
              <a:t>Гіпотеза</a:t>
            </a:r>
            <a:r>
              <a:rPr lang="ru-RU" sz="2800" b="1" dirty="0"/>
              <a:t> </a:t>
            </a:r>
            <a:r>
              <a:rPr lang="ru-RU" sz="2800" b="1" dirty="0" err="1"/>
              <a:t>дослідження</a:t>
            </a:r>
            <a:r>
              <a:rPr lang="ru-RU" sz="2800" b="1" dirty="0"/>
              <a:t>:</a:t>
            </a:r>
          </a:p>
          <a:p>
            <a:pPr algn="ctr"/>
            <a:endParaRPr lang="ru-RU" sz="1400" b="1" dirty="0">
              <a:ea typeface="+mj-lt"/>
              <a:cs typeface="+mj-lt"/>
            </a:endParaRPr>
          </a:p>
          <a:p>
            <a:pPr algn="just"/>
            <a:r>
              <a:rPr lang="ru-RU" sz="2800" err="1">
                <a:ea typeface="+mj-lt"/>
                <a:cs typeface="+mj-lt"/>
              </a:rPr>
              <a:t>Формування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позитивної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самоідентичності</a:t>
            </a:r>
            <a:r>
              <a:rPr lang="ru-RU" sz="2800" dirty="0">
                <a:ea typeface="+mj-lt"/>
                <a:cs typeface="+mj-lt"/>
              </a:rPr>
              <a:t> у </a:t>
            </a:r>
            <a:r>
              <a:rPr lang="ru-RU" sz="2800" err="1">
                <a:ea typeface="+mj-lt"/>
                <a:cs typeface="+mj-lt"/>
              </a:rPr>
              <a:t>дітей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молодшого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шкільного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віку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тісно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пов'язане</a:t>
            </a:r>
            <a:r>
              <a:rPr lang="ru-RU" sz="2800" dirty="0">
                <a:ea typeface="+mj-lt"/>
                <a:cs typeface="+mj-lt"/>
              </a:rPr>
              <a:t> з </a:t>
            </a:r>
            <a:r>
              <a:rPr lang="ru-RU" sz="2800" err="1">
                <a:ea typeface="+mj-lt"/>
                <a:cs typeface="+mj-lt"/>
              </a:rPr>
              <a:t>рівнем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їх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психічного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здоров'я</a:t>
            </a:r>
            <a:r>
              <a:rPr lang="ru-RU" sz="2800" dirty="0">
                <a:ea typeface="+mj-lt"/>
                <a:cs typeface="+mj-lt"/>
              </a:rPr>
              <a:t>. </a:t>
            </a:r>
            <a:r>
              <a:rPr lang="ru-RU" sz="2800" err="1">
                <a:ea typeface="+mj-lt"/>
                <a:cs typeface="+mj-lt"/>
              </a:rPr>
              <a:t>Зокрема</a:t>
            </a:r>
            <a:r>
              <a:rPr lang="ru-RU" sz="2800" dirty="0">
                <a:ea typeface="+mj-lt"/>
                <a:cs typeface="+mj-lt"/>
              </a:rPr>
              <a:t>, </a:t>
            </a:r>
            <a:r>
              <a:rPr lang="ru-RU" sz="2800" err="1">
                <a:ea typeface="+mj-lt"/>
                <a:cs typeface="+mj-lt"/>
              </a:rPr>
              <a:t>діти</a:t>
            </a:r>
            <a:r>
              <a:rPr lang="ru-RU" sz="2800" dirty="0">
                <a:ea typeface="+mj-lt"/>
                <a:cs typeface="+mj-lt"/>
              </a:rPr>
              <a:t>, </a:t>
            </a:r>
            <a:r>
              <a:rPr lang="ru-RU" sz="2800" err="1">
                <a:ea typeface="+mj-lt"/>
                <a:cs typeface="+mj-lt"/>
              </a:rPr>
              <a:t>які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мають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розвинену</a:t>
            </a:r>
            <a:r>
              <a:rPr lang="ru-RU" sz="2800" dirty="0">
                <a:ea typeface="+mj-lt"/>
                <a:cs typeface="+mj-lt"/>
              </a:rPr>
              <a:t> та </a:t>
            </a:r>
            <a:r>
              <a:rPr lang="ru-RU" sz="2800" err="1">
                <a:ea typeface="+mj-lt"/>
                <a:cs typeface="+mj-lt"/>
              </a:rPr>
              <a:t>позитивну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самоідентичність</a:t>
            </a:r>
            <a:r>
              <a:rPr lang="ru-RU" sz="2800" dirty="0">
                <a:ea typeface="+mj-lt"/>
                <a:cs typeface="+mj-lt"/>
              </a:rPr>
              <a:t>, </a:t>
            </a:r>
            <a:r>
              <a:rPr lang="ru-RU" sz="2800" err="1">
                <a:ea typeface="+mj-lt"/>
                <a:cs typeface="+mj-lt"/>
              </a:rPr>
              <a:t>демонструють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кращі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показники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психічного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здоров'я</a:t>
            </a:r>
            <a:r>
              <a:rPr lang="ru-RU" sz="2800" dirty="0">
                <a:ea typeface="+mj-lt"/>
                <a:cs typeface="+mj-lt"/>
              </a:rPr>
              <a:t>, </a:t>
            </a:r>
            <a:r>
              <a:rPr lang="ru-RU" sz="2800" err="1">
                <a:ea typeface="+mj-lt"/>
                <a:cs typeface="+mj-lt"/>
              </a:rPr>
              <a:t>такі</a:t>
            </a:r>
            <a:r>
              <a:rPr lang="ru-RU" sz="2800" dirty="0">
                <a:ea typeface="+mj-lt"/>
                <a:cs typeface="+mj-lt"/>
              </a:rPr>
              <a:t> як </a:t>
            </a:r>
            <a:r>
              <a:rPr lang="ru-RU" sz="2800" err="1">
                <a:ea typeface="+mj-lt"/>
                <a:cs typeface="+mj-lt"/>
              </a:rPr>
              <a:t>емоційна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стабільність</a:t>
            </a:r>
            <a:r>
              <a:rPr lang="ru-RU" sz="2800" dirty="0">
                <a:ea typeface="+mj-lt"/>
                <a:cs typeface="+mj-lt"/>
              </a:rPr>
              <a:t>, </a:t>
            </a:r>
            <a:r>
              <a:rPr lang="ru-RU" sz="2800" err="1">
                <a:ea typeface="+mj-lt"/>
                <a:cs typeface="+mj-lt"/>
              </a:rPr>
              <a:t>низький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рівень</a:t>
            </a:r>
            <a:r>
              <a:rPr lang="ru-RU" sz="2800" dirty="0">
                <a:ea typeface="+mj-lt"/>
                <a:cs typeface="+mj-lt"/>
              </a:rPr>
              <a:t> </a:t>
            </a:r>
            <a:r>
              <a:rPr lang="ru-RU" sz="2800" err="1">
                <a:ea typeface="+mj-lt"/>
                <a:cs typeface="+mj-lt"/>
              </a:rPr>
              <a:t>тривожності</a:t>
            </a:r>
            <a:r>
              <a:rPr lang="ru-RU" sz="2800" dirty="0">
                <a:ea typeface="+mj-lt"/>
                <a:cs typeface="+mj-lt"/>
              </a:rPr>
              <a:t> та адекватна </a:t>
            </a:r>
            <a:r>
              <a:rPr lang="ru-RU" sz="2800" err="1">
                <a:ea typeface="+mj-lt"/>
                <a:cs typeface="+mj-lt"/>
              </a:rPr>
              <a:t>самооцінка</a:t>
            </a:r>
            <a:endParaRPr lang="ru-RU" sz="2800">
              <a:ea typeface="+mj-lt"/>
              <a:cs typeface="+mj-lt"/>
            </a:endParaRPr>
          </a:p>
          <a:p>
            <a:pPr algn="just"/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4078503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D9B8FD4-CDEB-4EB4-B4DE-C89E11938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36">
            <a:extLst>
              <a:ext uri="{FF2B5EF4-FFF2-40B4-BE49-F238E27FC236}">
                <a16:creationId xmlns:a16="http://schemas.microsoft.com/office/drawing/2014/main" id="{5A2E3D1D-9E9F-4739-BA14-D4D7FA9FBD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644637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FFB365B-E9DC-4859-B8AB-CB83EEBE4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4990911" cy="6858001"/>
          </a:xfrm>
          <a:custGeom>
            <a:avLst/>
            <a:gdLst>
              <a:gd name="connsiteX0" fmla="*/ 3646196 w 4990911"/>
              <a:gd name="connsiteY0" fmla="*/ 0 h 6858001"/>
              <a:gd name="connsiteX1" fmla="*/ 4989734 w 4990911"/>
              <a:gd name="connsiteY1" fmla="*/ 0 h 6858001"/>
              <a:gd name="connsiteX2" fmla="*/ 4964689 w 4990911"/>
              <a:gd name="connsiteY2" fmla="*/ 155677 h 6858001"/>
              <a:gd name="connsiteX3" fmla="*/ 4940820 w 4990911"/>
              <a:gd name="connsiteY3" fmla="*/ 310668 h 6858001"/>
              <a:gd name="connsiteX4" fmla="*/ 4917456 w 4990911"/>
              <a:gd name="connsiteY4" fmla="*/ 466344 h 6858001"/>
              <a:gd name="connsiteX5" fmla="*/ 4897453 w 4990911"/>
              <a:gd name="connsiteY5" fmla="*/ 622707 h 6858001"/>
              <a:gd name="connsiteX6" fmla="*/ 4877282 w 4990911"/>
              <a:gd name="connsiteY6" fmla="*/ 778383 h 6858001"/>
              <a:gd name="connsiteX7" fmla="*/ 4858456 w 4990911"/>
              <a:gd name="connsiteY7" fmla="*/ 934746 h 6858001"/>
              <a:gd name="connsiteX8" fmla="*/ 4842320 w 4990911"/>
              <a:gd name="connsiteY8" fmla="*/ 1089051 h 6858001"/>
              <a:gd name="connsiteX9" fmla="*/ 4827024 w 4990911"/>
              <a:gd name="connsiteY9" fmla="*/ 1245413 h 6858001"/>
              <a:gd name="connsiteX10" fmla="*/ 4813072 w 4990911"/>
              <a:gd name="connsiteY10" fmla="*/ 1401090 h 6858001"/>
              <a:gd name="connsiteX11" fmla="*/ 4800970 w 4990911"/>
              <a:gd name="connsiteY11" fmla="*/ 1554023 h 6858001"/>
              <a:gd name="connsiteX12" fmla="*/ 4788867 w 4990911"/>
              <a:gd name="connsiteY12" fmla="*/ 1709014 h 6858001"/>
              <a:gd name="connsiteX13" fmla="*/ 4778782 w 4990911"/>
              <a:gd name="connsiteY13" fmla="*/ 1861947 h 6858001"/>
              <a:gd name="connsiteX14" fmla="*/ 4770882 w 4990911"/>
              <a:gd name="connsiteY14" fmla="*/ 2014881 h 6858001"/>
              <a:gd name="connsiteX15" fmla="*/ 4762645 w 4990911"/>
              <a:gd name="connsiteY15" fmla="*/ 2167128 h 6858001"/>
              <a:gd name="connsiteX16" fmla="*/ 4755754 w 4990911"/>
              <a:gd name="connsiteY16" fmla="*/ 2318004 h 6858001"/>
              <a:gd name="connsiteX17" fmla="*/ 4750879 w 4990911"/>
              <a:gd name="connsiteY17" fmla="*/ 2467509 h 6858001"/>
              <a:gd name="connsiteX18" fmla="*/ 4746677 w 4990911"/>
              <a:gd name="connsiteY18" fmla="*/ 2617013 h 6858001"/>
              <a:gd name="connsiteX19" fmla="*/ 4742643 w 4990911"/>
              <a:gd name="connsiteY19" fmla="*/ 2765146 h 6858001"/>
              <a:gd name="connsiteX20" fmla="*/ 4740794 w 4990911"/>
              <a:gd name="connsiteY20" fmla="*/ 2911221 h 6858001"/>
              <a:gd name="connsiteX21" fmla="*/ 4738777 w 4990911"/>
              <a:gd name="connsiteY21" fmla="*/ 3057297 h 6858001"/>
              <a:gd name="connsiteX22" fmla="*/ 4737768 w 4990911"/>
              <a:gd name="connsiteY22" fmla="*/ 3201315 h 6858001"/>
              <a:gd name="connsiteX23" fmla="*/ 4738777 w 4990911"/>
              <a:gd name="connsiteY23" fmla="*/ 3343961 h 6858001"/>
              <a:gd name="connsiteX24" fmla="*/ 4738777 w 4990911"/>
              <a:gd name="connsiteY24" fmla="*/ 3485236 h 6858001"/>
              <a:gd name="connsiteX25" fmla="*/ 4740794 w 4990911"/>
              <a:gd name="connsiteY25" fmla="*/ 3625139 h 6858001"/>
              <a:gd name="connsiteX26" fmla="*/ 4743819 w 4990911"/>
              <a:gd name="connsiteY26" fmla="*/ 3762299 h 6858001"/>
              <a:gd name="connsiteX27" fmla="*/ 4746677 w 4990911"/>
              <a:gd name="connsiteY27" fmla="*/ 3898087 h 6858001"/>
              <a:gd name="connsiteX28" fmla="*/ 4749871 w 4990911"/>
              <a:gd name="connsiteY28" fmla="*/ 4031133 h 6858001"/>
              <a:gd name="connsiteX29" fmla="*/ 4754745 w 4990911"/>
              <a:gd name="connsiteY29" fmla="*/ 4163492 h 6858001"/>
              <a:gd name="connsiteX30" fmla="*/ 4759956 w 4990911"/>
              <a:gd name="connsiteY30" fmla="*/ 4293793 h 6858001"/>
              <a:gd name="connsiteX31" fmla="*/ 4764662 w 4990911"/>
              <a:gd name="connsiteY31" fmla="*/ 4421352 h 6858001"/>
              <a:gd name="connsiteX32" fmla="*/ 4777942 w 4990911"/>
              <a:gd name="connsiteY32" fmla="*/ 4670298 h 6858001"/>
              <a:gd name="connsiteX33" fmla="*/ 4792061 w 4990911"/>
              <a:gd name="connsiteY33" fmla="*/ 4908956 h 6858001"/>
              <a:gd name="connsiteX34" fmla="*/ 4806853 w 4990911"/>
              <a:gd name="connsiteY34" fmla="*/ 5138013 h 6858001"/>
              <a:gd name="connsiteX35" fmla="*/ 4823158 w 4990911"/>
              <a:gd name="connsiteY35" fmla="*/ 5354726 h 6858001"/>
              <a:gd name="connsiteX36" fmla="*/ 4840135 w 4990911"/>
              <a:gd name="connsiteY36" fmla="*/ 5561838 h 6858001"/>
              <a:gd name="connsiteX37" fmla="*/ 4858456 w 4990911"/>
              <a:gd name="connsiteY37" fmla="*/ 5753862 h 6858001"/>
              <a:gd name="connsiteX38" fmla="*/ 4876442 w 4990911"/>
              <a:gd name="connsiteY38" fmla="*/ 5934227 h 6858001"/>
              <a:gd name="connsiteX39" fmla="*/ 4894427 w 4990911"/>
              <a:gd name="connsiteY39" fmla="*/ 6100191 h 6858001"/>
              <a:gd name="connsiteX40" fmla="*/ 4911404 w 4990911"/>
              <a:gd name="connsiteY40" fmla="*/ 6252438 h 6858001"/>
              <a:gd name="connsiteX41" fmla="*/ 4927541 w 4990911"/>
              <a:gd name="connsiteY41" fmla="*/ 6387541 h 6858001"/>
              <a:gd name="connsiteX42" fmla="*/ 4942837 w 4990911"/>
              <a:gd name="connsiteY42" fmla="*/ 6509613 h 6858001"/>
              <a:gd name="connsiteX43" fmla="*/ 4955612 w 4990911"/>
              <a:gd name="connsiteY43" fmla="*/ 6612483 h 6858001"/>
              <a:gd name="connsiteX44" fmla="*/ 4967714 w 4990911"/>
              <a:gd name="connsiteY44" fmla="*/ 6698894 h 6858001"/>
              <a:gd name="connsiteX45" fmla="*/ 4985028 w 4990911"/>
              <a:gd name="connsiteY45" fmla="*/ 6817538 h 6858001"/>
              <a:gd name="connsiteX46" fmla="*/ 4990911 w 4990911"/>
              <a:gd name="connsiteY46" fmla="*/ 6858000 h 6858001"/>
              <a:gd name="connsiteX47" fmla="*/ 4085557 w 4990911"/>
              <a:gd name="connsiteY47" fmla="*/ 6858000 h 6858001"/>
              <a:gd name="connsiteX48" fmla="*/ 4085557 w 4990911"/>
              <a:gd name="connsiteY48" fmla="*/ 6858001 h 6858001"/>
              <a:gd name="connsiteX49" fmla="*/ 0 w 4990911"/>
              <a:gd name="connsiteY49" fmla="*/ 6858001 h 6858001"/>
              <a:gd name="connsiteX50" fmla="*/ 0 w 4990911"/>
              <a:gd name="connsiteY50" fmla="*/ 1 h 6858001"/>
              <a:gd name="connsiteX51" fmla="*/ 3646196 w 4990911"/>
              <a:gd name="connsiteY51" fmla="*/ 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4990911" h="6858001">
                <a:moveTo>
                  <a:pt x="3646196" y="0"/>
                </a:moveTo>
                <a:lnTo>
                  <a:pt x="4989734" y="0"/>
                </a:lnTo>
                <a:lnTo>
                  <a:pt x="4964689" y="155677"/>
                </a:lnTo>
                <a:lnTo>
                  <a:pt x="4940820" y="310668"/>
                </a:lnTo>
                <a:lnTo>
                  <a:pt x="4917456" y="466344"/>
                </a:lnTo>
                <a:lnTo>
                  <a:pt x="4897453" y="622707"/>
                </a:lnTo>
                <a:lnTo>
                  <a:pt x="4877282" y="778383"/>
                </a:lnTo>
                <a:lnTo>
                  <a:pt x="4858456" y="934746"/>
                </a:lnTo>
                <a:lnTo>
                  <a:pt x="4842320" y="1089051"/>
                </a:lnTo>
                <a:lnTo>
                  <a:pt x="4827024" y="1245413"/>
                </a:lnTo>
                <a:lnTo>
                  <a:pt x="4813072" y="1401090"/>
                </a:lnTo>
                <a:lnTo>
                  <a:pt x="4800970" y="1554023"/>
                </a:lnTo>
                <a:lnTo>
                  <a:pt x="4788867" y="1709014"/>
                </a:lnTo>
                <a:lnTo>
                  <a:pt x="4778782" y="1861947"/>
                </a:lnTo>
                <a:lnTo>
                  <a:pt x="4770882" y="2014881"/>
                </a:lnTo>
                <a:lnTo>
                  <a:pt x="4762645" y="2167128"/>
                </a:lnTo>
                <a:lnTo>
                  <a:pt x="4755754" y="2318004"/>
                </a:lnTo>
                <a:lnTo>
                  <a:pt x="4750879" y="2467509"/>
                </a:lnTo>
                <a:lnTo>
                  <a:pt x="4746677" y="2617013"/>
                </a:lnTo>
                <a:lnTo>
                  <a:pt x="4742643" y="2765146"/>
                </a:lnTo>
                <a:lnTo>
                  <a:pt x="4740794" y="2911221"/>
                </a:lnTo>
                <a:lnTo>
                  <a:pt x="4738777" y="3057297"/>
                </a:lnTo>
                <a:lnTo>
                  <a:pt x="4737768" y="3201315"/>
                </a:lnTo>
                <a:lnTo>
                  <a:pt x="4738777" y="3343961"/>
                </a:lnTo>
                <a:lnTo>
                  <a:pt x="4738777" y="3485236"/>
                </a:lnTo>
                <a:lnTo>
                  <a:pt x="4740794" y="3625139"/>
                </a:lnTo>
                <a:lnTo>
                  <a:pt x="4743819" y="3762299"/>
                </a:lnTo>
                <a:lnTo>
                  <a:pt x="4746677" y="3898087"/>
                </a:lnTo>
                <a:lnTo>
                  <a:pt x="4749871" y="4031133"/>
                </a:lnTo>
                <a:lnTo>
                  <a:pt x="4754745" y="4163492"/>
                </a:lnTo>
                <a:lnTo>
                  <a:pt x="4759956" y="4293793"/>
                </a:lnTo>
                <a:lnTo>
                  <a:pt x="4764662" y="4421352"/>
                </a:lnTo>
                <a:lnTo>
                  <a:pt x="4777942" y="4670298"/>
                </a:lnTo>
                <a:lnTo>
                  <a:pt x="4792061" y="4908956"/>
                </a:lnTo>
                <a:lnTo>
                  <a:pt x="4806853" y="5138013"/>
                </a:lnTo>
                <a:lnTo>
                  <a:pt x="4823158" y="5354726"/>
                </a:lnTo>
                <a:lnTo>
                  <a:pt x="4840135" y="5561838"/>
                </a:lnTo>
                <a:lnTo>
                  <a:pt x="4858456" y="5753862"/>
                </a:lnTo>
                <a:lnTo>
                  <a:pt x="4876442" y="5934227"/>
                </a:lnTo>
                <a:lnTo>
                  <a:pt x="4894427" y="6100191"/>
                </a:lnTo>
                <a:lnTo>
                  <a:pt x="4911404" y="6252438"/>
                </a:lnTo>
                <a:lnTo>
                  <a:pt x="4927541" y="6387541"/>
                </a:lnTo>
                <a:lnTo>
                  <a:pt x="4942837" y="6509613"/>
                </a:lnTo>
                <a:lnTo>
                  <a:pt x="4955612" y="6612483"/>
                </a:lnTo>
                <a:lnTo>
                  <a:pt x="4967714" y="6698894"/>
                </a:lnTo>
                <a:lnTo>
                  <a:pt x="4985028" y="6817538"/>
                </a:lnTo>
                <a:lnTo>
                  <a:pt x="4990911" y="6858000"/>
                </a:lnTo>
                <a:lnTo>
                  <a:pt x="4085557" y="6858000"/>
                </a:lnTo>
                <a:lnTo>
                  <a:pt x="4085557" y="6858001"/>
                </a:lnTo>
                <a:lnTo>
                  <a:pt x="0" y="6858001"/>
                </a:lnTo>
                <a:lnTo>
                  <a:pt x="0" y="1"/>
                </a:lnTo>
                <a:lnTo>
                  <a:pt x="36461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ADAB9C8-EB37-4914-A699-C716FC8FE4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431" y="1217946"/>
            <a:ext cx="3992604" cy="442906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br>
              <a:rPr lang="en-US" sz="3200" b="1" dirty="0"/>
            </a:br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 err="1">
                <a:solidFill>
                  <a:schemeClr val="bg2"/>
                </a:solidFill>
              </a:rPr>
              <a:t>Основні</a:t>
            </a:r>
            <a:r>
              <a:rPr lang="en-US" sz="3200" b="1" dirty="0">
                <a:solidFill>
                  <a:schemeClr val="bg2"/>
                </a:solidFill>
              </a:rPr>
              <a:t> </a:t>
            </a:r>
            <a:br>
              <a:rPr lang="en-US" sz="3200" b="1" dirty="0">
                <a:solidFill>
                  <a:schemeClr val="bg2"/>
                </a:solidFill>
              </a:rPr>
            </a:br>
            <a:r>
              <a:rPr lang="en-US" sz="3200" b="1" dirty="0" err="1">
                <a:solidFill>
                  <a:schemeClr val="bg2"/>
                </a:solidFill>
              </a:rPr>
              <a:t>завдання</a:t>
            </a:r>
            <a:r>
              <a:rPr lang="en-US" sz="3200" b="1" dirty="0">
                <a:solidFill>
                  <a:schemeClr val="bg2"/>
                </a:solidFill>
              </a:rPr>
              <a:t> </a:t>
            </a:r>
            <a:r>
              <a:rPr lang="en-US" sz="3200" b="1" dirty="0" err="1">
                <a:solidFill>
                  <a:schemeClr val="bg2"/>
                </a:solidFill>
              </a:rPr>
              <a:t>дослідження</a:t>
            </a:r>
            <a:endParaRPr lang="ru-RU" sz="3200" b="1" dirty="0">
              <a:solidFill>
                <a:schemeClr val="bg2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EFFDF4-B3CB-FB0D-2D9B-1B25D34E4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23195" y="390095"/>
            <a:ext cx="6785672" cy="6080016"/>
          </a:xfrm>
        </p:spPr>
        <p:txBody>
          <a:bodyPr vert="horz" lIns="91440" tIns="45720" rIns="91440" bIns="45720" rtlCol="0" anchor="t">
            <a:noAutofit/>
          </a:bodyPr>
          <a:lstStyle/>
          <a:p>
            <a:endParaRPr lang="en-US" sz="2200" b="1" dirty="0">
              <a:latin typeface="Segoe UI"/>
              <a:cs typeface="Segoe UI"/>
            </a:endParaRPr>
          </a:p>
          <a:p>
            <a:r>
              <a:rPr lang="en-US" sz="2200" b="1" dirty="0">
                <a:latin typeface="Segoe UI"/>
                <a:cs typeface="Segoe UI"/>
              </a:rPr>
              <a:t>1. </a:t>
            </a:r>
            <a:r>
              <a:rPr lang="en-US" sz="2200" err="1">
                <a:latin typeface="Segoe UI"/>
                <a:cs typeface="Segoe UI"/>
              </a:rPr>
              <a:t>Провести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en-US" sz="2200" err="1">
                <a:latin typeface="Segoe UI"/>
                <a:cs typeface="Segoe UI"/>
              </a:rPr>
              <a:t>теоретичнй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en-US" sz="2200" err="1">
                <a:latin typeface="Segoe UI"/>
                <a:cs typeface="Segoe UI"/>
              </a:rPr>
              <a:t>аналіз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en-US" sz="2200" err="1">
                <a:latin typeface="Segoe UI"/>
                <a:cs typeface="Segoe UI"/>
              </a:rPr>
              <a:t>проблеми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en-US" sz="2200" err="1">
                <a:latin typeface="Segoe UI"/>
                <a:cs typeface="Segoe UI"/>
              </a:rPr>
              <a:t>та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err="1">
                <a:latin typeface="Segoe UI"/>
                <a:cs typeface="Segoe UI"/>
              </a:rPr>
              <a:t>визначити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основні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фактори</a:t>
            </a:r>
            <a:r>
              <a:rPr lang="en-US" sz="2200" dirty="0">
                <a:latin typeface="Segoe UI"/>
                <a:ea typeface="+mj-lt"/>
                <a:cs typeface="Segoe UI"/>
              </a:rPr>
              <a:t>, </a:t>
            </a:r>
            <a:r>
              <a:rPr lang="en-US" sz="2200" err="1">
                <a:latin typeface="Segoe UI"/>
                <a:ea typeface="+mj-lt"/>
                <a:cs typeface="Segoe UI"/>
              </a:rPr>
              <a:t>що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впливають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на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формування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самоідентичності</a:t>
            </a:r>
            <a:r>
              <a:rPr lang="en-US" sz="2200" dirty="0">
                <a:latin typeface="Segoe UI"/>
                <a:ea typeface="+mj-lt"/>
                <a:cs typeface="Segoe UI"/>
              </a:rPr>
              <a:t> у </a:t>
            </a:r>
            <a:r>
              <a:rPr lang="uk-UA" sz="2200" dirty="0">
                <a:latin typeface="Segoe UI"/>
                <a:ea typeface="+mj-lt"/>
                <a:cs typeface="Segoe UI"/>
              </a:rPr>
              <a:t>молодшого шкільного віку</a:t>
            </a:r>
            <a:endParaRPr lang="en-US" sz="2200" dirty="0">
              <a:latin typeface="Segoe UI"/>
              <a:cs typeface="Segoe UI"/>
            </a:endParaRPr>
          </a:p>
          <a:p>
            <a:r>
              <a:rPr lang="en-US" sz="2200" b="1" dirty="0">
                <a:latin typeface="Segoe UI"/>
                <a:cs typeface="Segoe UI"/>
              </a:rPr>
              <a:t>2. </a:t>
            </a:r>
            <a:r>
              <a:rPr lang="en-US" sz="2200" err="1">
                <a:latin typeface="Segoe UI"/>
                <a:cs typeface="Segoe UI"/>
              </a:rPr>
              <a:t>Визначити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err="1">
                <a:latin typeface="Segoe UI"/>
                <a:cs typeface="Segoe UI"/>
              </a:rPr>
              <a:t>методи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uk-UA" sz="2200" dirty="0">
                <a:latin typeface="Segoe UI"/>
                <a:cs typeface="Segoe UI"/>
              </a:rPr>
              <a:t>та </a:t>
            </a:r>
            <a:r>
              <a:rPr lang="en-US" sz="2200" err="1">
                <a:latin typeface="Segoe UI"/>
                <a:cs typeface="Segoe UI"/>
              </a:rPr>
              <a:t>провести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uk-UA" sz="2200" dirty="0">
                <a:latin typeface="Segoe UI"/>
                <a:cs typeface="Segoe UI"/>
              </a:rPr>
              <a:t>експериментальне дослідження психологічних особливостей самоідентичності </a:t>
            </a:r>
            <a:r>
              <a:rPr lang="uk-UA" sz="2200" dirty="0">
                <a:latin typeface="Segoe UI"/>
                <a:ea typeface="+mj-lt"/>
                <a:cs typeface="Segoe UI"/>
              </a:rPr>
              <a:t>дітей молодшого шкільного віку.</a:t>
            </a:r>
            <a:endParaRPr lang="en-US" sz="2200" dirty="0">
              <a:latin typeface="Segoe UI"/>
              <a:ea typeface="+mj-lt"/>
              <a:cs typeface="Segoe UI"/>
            </a:endParaRPr>
          </a:p>
          <a:p>
            <a:r>
              <a:rPr lang="en-US" sz="2200" b="1" dirty="0">
                <a:latin typeface="Segoe UI"/>
                <a:ea typeface="+mj-lt"/>
                <a:cs typeface="Segoe UI"/>
              </a:rPr>
              <a:t>3. </a:t>
            </a:r>
            <a:r>
              <a:rPr lang="uk-UA" sz="2200" dirty="0">
                <a:latin typeface="Segoe UI"/>
                <a:ea typeface="+mj-lt"/>
                <a:cs typeface="Segoe UI"/>
              </a:rPr>
              <a:t>Визначити взаємозв’язок рівня сформованості самоідентичності молодших школярів із показниками їх </a:t>
            </a:r>
            <a:r>
              <a:rPr lang="en-US" sz="2200" err="1">
                <a:latin typeface="Segoe UI"/>
                <a:ea typeface="+mj-lt"/>
                <a:cs typeface="Segoe UI"/>
              </a:rPr>
              <a:t>психічного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err="1">
                <a:latin typeface="Segoe UI"/>
                <a:ea typeface="+mj-lt"/>
                <a:cs typeface="Segoe UI"/>
              </a:rPr>
              <a:t>здоров'я</a:t>
            </a:r>
            <a:endParaRPr lang="en-US" sz="2200">
              <a:latin typeface="Segoe UI"/>
              <a:ea typeface="+mj-lt"/>
              <a:cs typeface="Segoe UI"/>
            </a:endParaRPr>
          </a:p>
          <a:p>
            <a:r>
              <a:rPr lang="en-US" sz="2200" b="1" dirty="0">
                <a:latin typeface="Segoe UI"/>
                <a:cs typeface="Segoe UI"/>
              </a:rPr>
              <a:t>4. </a:t>
            </a:r>
            <a:r>
              <a:rPr lang="en-US" sz="2200" dirty="0" err="1">
                <a:latin typeface="Segoe UI"/>
                <a:cs typeface="Segoe UI"/>
              </a:rPr>
              <a:t>Розробити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cs typeface="Segoe UI"/>
              </a:rPr>
              <a:t>та</a:t>
            </a:r>
            <a:r>
              <a:rPr lang="en-US" sz="2200" dirty="0">
                <a:latin typeface="Segoe UI"/>
                <a:cs typeface="Segoe UI"/>
              </a:rPr>
              <a:t> </a:t>
            </a:r>
            <a:r>
              <a:rPr lang="en-US" sz="2200" dirty="0" err="1">
                <a:latin typeface="Segoe UI"/>
                <a:cs typeface="Segoe UI"/>
              </a:rPr>
              <a:t>апро</a:t>
            </a:r>
            <a:r>
              <a:rPr lang="uk-UA" sz="2200" dirty="0">
                <a:latin typeface="Segoe UI"/>
                <a:cs typeface="Segoe UI"/>
              </a:rPr>
              <a:t>б</a:t>
            </a:r>
            <a:r>
              <a:rPr lang="en-US" sz="2200" dirty="0" err="1">
                <a:latin typeface="Segoe UI"/>
                <a:cs typeface="Segoe UI"/>
              </a:rPr>
              <a:t>увати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cs typeface="Segoe UI"/>
              </a:rPr>
              <a:t>програму</a:t>
            </a:r>
            <a:r>
              <a:rPr lang="en-US" sz="2200" dirty="0">
                <a:latin typeface="Segoe UI"/>
                <a:cs typeface="Segoe UI"/>
              </a:rPr>
              <a:t> 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для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покращення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психічного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здоров'я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en-US" sz="2200" dirty="0" err="1">
                <a:latin typeface="Segoe UI"/>
                <a:ea typeface="+mj-lt"/>
                <a:cs typeface="Segoe UI"/>
              </a:rPr>
              <a:t>дітей</a:t>
            </a:r>
            <a:r>
              <a:rPr lang="en-US" sz="2200" dirty="0">
                <a:latin typeface="Segoe UI"/>
                <a:ea typeface="+mj-lt"/>
                <a:cs typeface="Segoe UI"/>
              </a:rPr>
              <a:t> </a:t>
            </a:r>
            <a:r>
              <a:rPr lang="uk-UA" sz="2200" dirty="0">
                <a:latin typeface="Segoe UI"/>
                <a:ea typeface="+mj-lt"/>
                <a:cs typeface="Segoe UI"/>
              </a:rPr>
              <a:t>молодшого шкільного віку шляхом формування їх самоідентичності</a:t>
            </a:r>
            <a:endParaRPr lang="en-US" sz="2200" dirty="0">
              <a:latin typeface="Segoe UI"/>
              <a:ea typeface="+mj-lt"/>
              <a:cs typeface="Segoe UI"/>
            </a:endParaRPr>
          </a:p>
          <a:p>
            <a:endParaRPr lang="en-US" sz="2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41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3312" y="452718"/>
            <a:ext cx="8947522" cy="140053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b="1" err="1">
                <a:solidFill>
                  <a:schemeClr val="bg1"/>
                </a:solidFill>
              </a:rPr>
              <a:t>Методи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err="1">
                <a:solidFill>
                  <a:schemeClr val="bg1"/>
                </a:solidFill>
              </a:rPr>
              <a:t>дослідження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D5632-D6F1-5A4A-AFAD-919751BEA050}"/>
              </a:ext>
            </a:extLst>
          </p:cNvPr>
          <p:cNvSpPr txBox="1"/>
          <p:nvPr/>
        </p:nvSpPr>
        <p:spPr>
          <a:xfrm>
            <a:off x="379695" y="2555363"/>
            <a:ext cx="11435602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Ø"/>
            </a:pPr>
            <a:r>
              <a:rPr lang="ru-RU" sz="2800" dirty="0">
                <a:ea typeface="+mn-lt"/>
                <a:cs typeface="+mn-lt"/>
              </a:rPr>
              <a:t>Метод </a:t>
            </a:r>
            <a:r>
              <a:rPr lang="ru-RU" sz="2800" err="1">
                <a:ea typeface="+mn-lt"/>
                <a:cs typeface="+mn-lt"/>
              </a:rPr>
              <a:t>індукції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застосований</a:t>
            </a:r>
            <a:r>
              <a:rPr lang="ru-RU" sz="2800" dirty="0">
                <a:ea typeface="+mn-lt"/>
                <a:cs typeface="+mn-lt"/>
              </a:rPr>
              <a:t> у теоретичному </a:t>
            </a:r>
            <a:r>
              <a:rPr lang="ru-RU" sz="2800" err="1">
                <a:ea typeface="+mn-lt"/>
                <a:cs typeface="+mn-lt"/>
              </a:rPr>
              <a:t>аналізі</a:t>
            </a:r>
            <a:r>
              <a:rPr lang="ru-RU" sz="2800" dirty="0">
                <a:ea typeface="+mn-lt"/>
                <a:cs typeface="+mn-lt"/>
              </a:rPr>
              <a:t>, дозволив </a:t>
            </a:r>
            <a:r>
              <a:rPr lang="ru-RU" sz="2800" err="1">
                <a:ea typeface="+mn-lt"/>
                <a:cs typeface="+mn-lt"/>
              </a:rPr>
              <a:t>систематизувати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судження</a:t>
            </a:r>
            <a:r>
              <a:rPr lang="ru-RU" sz="2800" dirty="0">
                <a:ea typeface="+mn-lt"/>
                <a:cs typeface="+mn-lt"/>
              </a:rPr>
              <a:t>, </a:t>
            </a:r>
            <a:r>
              <a:rPr lang="ru-RU" sz="2800" err="1">
                <a:ea typeface="+mn-lt"/>
                <a:cs typeface="+mn-lt"/>
              </a:rPr>
              <a:t>факти</a:t>
            </a:r>
            <a:r>
              <a:rPr lang="ru-RU" sz="2800" dirty="0">
                <a:ea typeface="+mn-lt"/>
                <a:cs typeface="+mn-lt"/>
              </a:rPr>
              <a:t> і погляди для </a:t>
            </a:r>
            <a:r>
              <a:rPr lang="ru-RU" sz="2800" err="1">
                <a:ea typeface="+mn-lt"/>
                <a:cs typeface="+mn-lt"/>
              </a:rPr>
              <a:t>формування</a:t>
            </a:r>
            <a:r>
              <a:rPr lang="ru-RU" sz="2800" dirty="0">
                <a:ea typeface="+mn-lt"/>
                <a:cs typeface="+mn-lt"/>
              </a:rPr>
              <a:t> комплексного </a:t>
            </a:r>
            <a:r>
              <a:rPr lang="ru-RU" sz="2800" err="1">
                <a:ea typeface="+mn-lt"/>
                <a:cs typeface="+mn-lt"/>
              </a:rPr>
              <a:t>підходу</a:t>
            </a:r>
            <a:r>
              <a:rPr lang="ru-RU" sz="2800" dirty="0">
                <a:ea typeface="+mn-lt"/>
                <a:cs typeface="+mn-lt"/>
              </a:rPr>
              <a:t> до </a:t>
            </a:r>
            <a:r>
              <a:rPr lang="ru-RU" sz="2800" err="1">
                <a:ea typeface="+mn-lt"/>
                <a:cs typeface="+mn-lt"/>
              </a:rPr>
              <a:t>вирішення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поставленої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проблеми</a:t>
            </a:r>
            <a:r>
              <a:rPr lang="ru-RU" sz="2800" dirty="0">
                <a:ea typeface="+mn-lt"/>
                <a:cs typeface="+mn-lt"/>
              </a:rPr>
              <a:t>. </a:t>
            </a:r>
            <a:endParaRPr lang="uk-UA" sz="2800">
              <a:ea typeface="+mn-lt"/>
              <a:cs typeface="+mn-lt"/>
            </a:endParaRPr>
          </a:p>
          <a:p>
            <a:pPr marL="285750" indent="-285750">
              <a:buFont typeface="Wingdings"/>
              <a:buChar char="Ø"/>
            </a:pPr>
            <a:r>
              <a:rPr lang="ru-RU" sz="2800" dirty="0">
                <a:ea typeface="+mn-lt"/>
                <a:cs typeface="+mn-lt"/>
              </a:rPr>
              <a:t>Метод </a:t>
            </a:r>
            <a:r>
              <a:rPr lang="ru-RU" sz="2800" err="1">
                <a:ea typeface="+mn-lt"/>
                <a:cs typeface="+mn-lt"/>
              </a:rPr>
              <a:t>уніфікації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був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використаний</a:t>
            </a:r>
            <a:r>
              <a:rPr lang="ru-RU" sz="2800" dirty="0">
                <a:ea typeface="+mn-lt"/>
                <a:cs typeface="+mn-lt"/>
              </a:rPr>
              <a:t> для </a:t>
            </a:r>
            <a:r>
              <a:rPr lang="ru-RU" sz="2800" err="1">
                <a:ea typeface="+mn-lt"/>
                <a:cs typeface="+mn-lt"/>
              </a:rPr>
              <a:t>узагальнення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різних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авторських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позицій</a:t>
            </a:r>
            <a:r>
              <a:rPr lang="ru-RU" sz="2800" dirty="0">
                <a:ea typeface="+mn-lt"/>
                <a:cs typeface="+mn-lt"/>
              </a:rPr>
              <a:t> та </a:t>
            </a:r>
            <a:r>
              <a:rPr lang="ru-RU" sz="2800" err="1">
                <a:ea typeface="+mn-lt"/>
                <a:cs typeface="+mn-lt"/>
              </a:rPr>
              <a:t>створення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єдиного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методологічного</a:t>
            </a:r>
            <a:r>
              <a:rPr lang="ru-RU" sz="2800" dirty="0">
                <a:ea typeface="+mn-lt"/>
                <a:cs typeface="+mn-lt"/>
              </a:rPr>
              <a:t> </a:t>
            </a:r>
            <a:r>
              <a:rPr lang="ru-RU" sz="2800" err="1">
                <a:ea typeface="+mn-lt"/>
                <a:cs typeface="+mn-lt"/>
              </a:rPr>
              <a:t>підходу</a:t>
            </a:r>
            <a:r>
              <a:rPr lang="ru-RU" sz="2800" dirty="0">
                <a:ea typeface="+mn-lt"/>
                <a:cs typeface="+mn-lt"/>
              </a:rPr>
              <a:t>.</a:t>
            </a:r>
            <a:endParaRPr lang="ru-RU" sz="2800"/>
          </a:p>
          <a:p>
            <a:pPr marL="285750" indent="-285750">
              <a:buFont typeface="Wingdings"/>
              <a:buChar char="Ø"/>
            </a:pPr>
            <a:r>
              <a:rPr lang="ru-RU" sz="2800" err="1"/>
              <a:t>Анкетування</a:t>
            </a:r>
            <a:endParaRPr lang="ru-RU" sz="2800"/>
          </a:p>
        </p:txBody>
      </p:sp>
    </p:spTree>
    <p:extLst>
      <p:ext uri="{BB962C8B-B14F-4D97-AF65-F5344CB8AC3E}">
        <p14:creationId xmlns:p14="http://schemas.microsoft.com/office/powerpoint/2010/main" val="493717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23E8915-D2AA-4327-A45A-972C3CA957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8302FC3C-9804-4950-B721-5FD704BA60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88952" cy="6858000"/>
          </a:xfrm>
          <a:prstGeom prst="rect">
            <a:avLst/>
          </a:prstGeom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B9695BD-ECF6-49CA-8877-8C493193C6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5" y="1828800"/>
            <a:ext cx="0" cy="3200400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3BC6EBB2-9BDC-4075-BA6B-43A9FBF9C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228080"/>
            <a:ext cx="993734" cy="762000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F3798573-F27B-47EB-8EA4-7EE34954C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-1588" y="0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6195" y="804672"/>
            <a:ext cx="3521359" cy="524865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err="1"/>
              <a:t>Методики</a:t>
            </a:r>
            <a:r>
              <a:rPr lang="en-US" sz="3200" b="1" dirty="0"/>
              <a:t> </a:t>
            </a:r>
            <a:r>
              <a:rPr lang="en-US" sz="3200" b="1" err="1"/>
              <a:t>дослідження</a:t>
            </a:r>
            <a:endParaRPr lang="en-US" sz="3200" b="1"/>
          </a:p>
        </p:txBody>
      </p:sp>
      <p:graphicFrame>
        <p:nvGraphicFramePr>
          <p:cNvPr id="4" name="Таблиця 3">
            <a:extLst>
              <a:ext uri="{FF2B5EF4-FFF2-40B4-BE49-F238E27FC236}">
                <a16:creationId xmlns:a16="http://schemas.microsoft.com/office/drawing/2014/main" id="{66498D6B-A4FE-C38C-1B6B-E4915AC1D9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56862"/>
              </p:ext>
            </p:extLst>
          </p:nvPr>
        </p:nvGraphicFramePr>
        <p:xfrm>
          <a:off x="4665945" y="490602"/>
          <a:ext cx="6735752" cy="591098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2607">
                  <a:extLst>
                    <a:ext uri="{9D8B030D-6E8A-4147-A177-3AD203B41FA5}">
                      <a16:colId xmlns:a16="http://schemas.microsoft.com/office/drawing/2014/main" val="363711033"/>
                    </a:ext>
                  </a:extLst>
                </a:gridCol>
                <a:gridCol w="2329494">
                  <a:extLst>
                    <a:ext uri="{9D8B030D-6E8A-4147-A177-3AD203B41FA5}">
                      <a16:colId xmlns:a16="http://schemas.microsoft.com/office/drawing/2014/main" val="1420900328"/>
                    </a:ext>
                  </a:extLst>
                </a:gridCol>
                <a:gridCol w="1186723">
                  <a:extLst>
                    <a:ext uri="{9D8B030D-6E8A-4147-A177-3AD203B41FA5}">
                      <a16:colId xmlns:a16="http://schemas.microsoft.com/office/drawing/2014/main" val="2338460812"/>
                    </a:ext>
                  </a:extLst>
                </a:gridCol>
                <a:gridCol w="2856928">
                  <a:extLst>
                    <a:ext uri="{9D8B030D-6E8A-4147-A177-3AD203B41FA5}">
                      <a16:colId xmlns:a16="http://schemas.microsoft.com/office/drawing/2014/main" val="3407911978"/>
                    </a:ext>
                  </a:extLst>
                </a:gridCol>
              </a:tblGrid>
              <a:tr h="634350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№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Назва методики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Автор методики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Завдання, поставленні у методиці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3027"/>
                  </a:ext>
                </a:extLst>
              </a:tr>
              <a:tr h="1182199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Тест шкільної тривожності за методикою </a:t>
                      </a: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Філліпса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Біман</a:t>
                      </a: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 Н. </a:t>
                      </a: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Філліпс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Для вивчення рівня і характеру тривожності, пов'язаної зі школою, у дітей молодшого та середнього шкільного віку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370069"/>
                  </a:ext>
                </a:extLst>
              </a:tr>
              <a:tr h="1456120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2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Проективна техніка дослідження самооцінки за методом Лонга-</a:t>
                      </a:r>
                      <a:r>
                        <a:rPr lang="uk-UA" sz="1200" b="0" i="0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Зіллера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 «Символічне уявлення я-образу»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Р.Зіллер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Б.Лонг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Вивчення </a:t>
                      </a: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самовідношення</a:t>
                      </a: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 і самоідентичності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5105316"/>
                  </a:ext>
                </a:extLst>
              </a:tr>
              <a:tr h="1182199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Методика “12 </a:t>
                      </a: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варин</a:t>
                      </a: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”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Б.К. </a:t>
                      </a:r>
                      <a:r>
                        <a:rPr lang="uk-UA" sz="1200" b="0" i="0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Пашнєв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Визначення </a:t>
                      </a:r>
                      <a:r>
                        <a:rPr lang="uk-UA" sz="1200" b="0" i="0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емоційно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-психологічного стану дітей через їхнє сприйняття та взаємодію з образами тварин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722947"/>
                  </a:ext>
                </a:extLst>
              </a:tr>
              <a:tr h="1456120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Методика “Сходинки”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u="none" strike="noStrike" err="1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В.Г.Щур</a:t>
                      </a: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2025"/>
                        </a:lnSpc>
                      </a:pPr>
                      <a:r>
                        <a:rPr lang="uk-UA" sz="1200" b="0" i="0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Виявлення системи уявлень дитини про те, як вона оцінює себе сама, як, на її думку, її оцінюють інші люди і як співвідносяться ці уявлення між собою </a:t>
                      </a:r>
                      <a:endParaRPr lang="uk-UA" b="0" i="0">
                        <a:solidFill>
                          <a:schemeClr val="bg1"/>
                        </a:solidFill>
                        <a:effectLst/>
                        <a:latin typeface="Times New Roman"/>
                      </a:endParaRPr>
                    </a:p>
                  </a:txBody>
                  <a:tcPr marL="66675" marR="6667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6151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038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1B28F63-CF00-448F-B141-FE33C33B1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E609E2-8522-44E4-9077-980E5BCF3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FA533C5-33E3-4611-AF9F-72811D8B26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949AD42-25FD-4C3D-9EEE-B7FEC58099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C7D913-60B7-4603-881B-831DA5D3A9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7F0FDC4-AD8C-47D9-9131-623C98ADB0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CD14DB-BB81-479F-A1FC-1C75640E9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943A91B-7CA7-4592-A975-73B1BF8C4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EC471314-E46A-414B-8D91-74880E84F1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19939" y="1460230"/>
            <a:ext cx="3472060" cy="825932"/>
          </a:xfrm>
          <a:custGeom>
            <a:avLst/>
            <a:gdLst>
              <a:gd name="connsiteX0" fmla="*/ 3470310 w 3472060"/>
              <a:gd name="connsiteY0" fmla="*/ 0 h 825932"/>
              <a:gd name="connsiteX1" fmla="*/ 3472060 w 3472060"/>
              <a:gd name="connsiteY1" fmla="*/ 12850 h 825932"/>
              <a:gd name="connsiteX2" fmla="*/ 3472060 w 3472060"/>
              <a:gd name="connsiteY2" fmla="*/ 480529 h 825932"/>
              <a:gd name="connsiteX3" fmla="*/ 3363699 w 3472060"/>
              <a:gd name="connsiteY3" fmla="*/ 498471 h 825932"/>
              <a:gd name="connsiteX4" fmla="*/ 42060 w 3472060"/>
              <a:gd name="connsiteY4" fmla="*/ 824486 h 825932"/>
              <a:gd name="connsiteX5" fmla="*/ 0 w 3472060"/>
              <a:gd name="connsiteY5" fmla="*/ 758452 h 825932"/>
              <a:gd name="connsiteX6" fmla="*/ 188014 w 3472060"/>
              <a:gd name="connsiteY6" fmla="*/ 735602 h 825932"/>
              <a:gd name="connsiteX7" fmla="*/ 284087 w 3472060"/>
              <a:gd name="connsiteY7" fmla="*/ 722590 h 825932"/>
              <a:gd name="connsiteX8" fmla="*/ 382288 w 3472060"/>
              <a:gd name="connsiteY8" fmla="*/ 709392 h 825932"/>
              <a:gd name="connsiteX9" fmla="*/ 481858 w 3472060"/>
              <a:gd name="connsiteY9" fmla="*/ 695774 h 825932"/>
              <a:gd name="connsiteX10" fmla="*/ 581897 w 3472060"/>
              <a:gd name="connsiteY10" fmla="*/ 680711 h 825932"/>
              <a:gd name="connsiteX11" fmla="*/ 683670 w 3472060"/>
              <a:gd name="connsiteY11" fmla="*/ 665256 h 825932"/>
              <a:gd name="connsiteX12" fmla="*/ 787206 w 3472060"/>
              <a:gd name="connsiteY12" fmla="*/ 649587 h 825932"/>
              <a:gd name="connsiteX13" fmla="*/ 892019 w 3472060"/>
              <a:gd name="connsiteY13" fmla="*/ 632968 h 825932"/>
              <a:gd name="connsiteX14" fmla="*/ 997620 w 3472060"/>
              <a:gd name="connsiteY14" fmla="*/ 614667 h 825932"/>
              <a:gd name="connsiteX15" fmla="*/ 1104727 w 3472060"/>
              <a:gd name="connsiteY15" fmla="*/ 596741 h 825932"/>
              <a:gd name="connsiteX16" fmla="*/ 1212669 w 3472060"/>
              <a:gd name="connsiteY16" fmla="*/ 577397 h 825932"/>
              <a:gd name="connsiteX17" fmla="*/ 1321506 w 3472060"/>
              <a:gd name="connsiteY17" fmla="*/ 556988 h 825932"/>
              <a:gd name="connsiteX18" fmla="*/ 1430709 w 3472060"/>
              <a:gd name="connsiteY18" fmla="*/ 536607 h 825932"/>
              <a:gd name="connsiteX19" fmla="*/ 1541050 w 3472060"/>
              <a:gd name="connsiteY19" fmla="*/ 514481 h 825932"/>
              <a:gd name="connsiteX20" fmla="*/ 1652805 w 3472060"/>
              <a:gd name="connsiteY20" fmla="*/ 492202 h 825932"/>
              <a:gd name="connsiteX21" fmla="*/ 1763708 w 3472060"/>
              <a:gd name="connsiteY21" fmla="*/ 469161 h 825932"/>
              <a:gd name="connsiteX22" fmla="*/ 1875795 w 3472060"/>
              <a:gd name="connsiteY22" fmla="*/ 444641 h 825932"/>
              <a:gd name="connsiteX23" fmla="*/ 1989128 w 3472060"/>
              <a:gd name="connsiteY23" fmla="*/ 418995 h 825932"/>
              <a:gd name="connsiteX24" fmla="*/ 2102476 w 3472060"/>
              <a:gd name="connsiteY24" fmla="*/ 393438 h 825932"/>
              <a:gd name="connsiteX25" fmla="*/ 2215549 w 3472060"/>
              <a:gd name="connsiteY25" fmla="*/ 366291 h 825932"/>
              <a:gd name="connsiteX26" fmla="*/ 2330490 w 3472060"/>
              <a:gd name="connsiteY26" fmla="*/ 337455 h 825932"/>
              <a:gd name="connsiteX27" fmla="*/ 2443333 w 3472060"/>
              <a:gd name="connsiteY27" fmla="*/ 308983 h 825932"/>
              <a:gd name="connsiteX28" fmla="*/ 2558014 w 3472060"/>
              <a:gd name="connsiteY28" fmla="*/ 278646 h 825932"/>
              <a:gd name="connsiteX29" fmla="*/ 2673621 w 3472060"/>
              <a:gd name="connsiteY29" fmla="*/ 247421 h 825932"/>
              <a:gd name="connsiteX30" fmla="*/ 2787008 w 3472060"/>
              <a:gd name="connsiteY30" fmla="*/ 215853 h 825932"/>
              <a:gd name="connsiteX31" fmla="*/ 2901442 w 3472060"/>
              <a:gd name="connsiteY31" fmla="*/ 182011 h 825932"/>
              <a:gd name="connsiteX32" fmla="*/ 3015722 w 3472060"/>
              <a:gd name="connsiteY32" fmla="*/ 147286 h 825932"/>
              <a:gd name="connsiteX33" fmla="*/ 3130018 w 3472060"/>
              <a:gd name="connsiteY33" fmla="*/ 112649 h 825932"/>
              <a:gd name="connsiteX34" fmla="*/ 3243551 w 3472060"/>
              <a:gd name="connsiteY34" fmla="*/ 75688 h 825932"/>
              <a:gd name="connsiteX35" fmla="*/ 3356992 w 3472060"/>
              <a:gd name="connsiteY35" fmla="*/ 38197 h 825932"/>
              <a:gd name="connsiteX36" fmla="*/ 3470310 w 3472060"/>
              <a:gd name="connsiteY36" fmla="*/ 0 h 82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72060" h="825932">
                <a:moveTo>
                  <a:pt x="3470310" y="0"/>
                </a:moveTo>
                <a:lnTo>
                  <a:pt x="3472060" y="12850"/>
                </a:lnTo>
                <a:lnTo>
                  <a:pt x="3472060" y="480529"/>
                </a:lnTo>
                <a:lnTo>
                  <a:pt x="3363699" y="498471"/>
                </a:lnTo>
                <a:cubicBezTo>
                  <a:pt x="2435623" y="645518"/>
                  <a:pt x="603076" y="844866"/>
                  <a:pt x="42060" y="824486"/>
                </a:cubicBezTo>
                <a:cubicBezTo>
                  <a:pt x="28151" y="802425"/>
                  <a:pt x="13909" y="780513"/>
                  <a:pt x="0" y="758452"/>
                </a:cubicBezTo>
                <a:lnTo>
                  <a:pt x="188014" y="735602"/>
                </a:lnTo>
                <a:lnTo>
                  <a:pt x="284087" y="722590"/>
                </a:lnTo>
                <a:lnTo>
                  <a:pt x="382288" y="709392"/>
                </a:lnTo>
                <a:lnTo>
                  <a:pt x="481858" y="695774"/>
                </a:lnTo>
                <a:lnTo>
                  <a:pt x="581897" y="680711"/>
                </a:lnTo>
                <a:lnTo>
                  <a:pt x="683670" y="665256"/>
                </a:lnTo>
                <a:lnTo>
                  <a:pt x="787206" y="649587"/>
                </a:lnTo>
                <a:lnTo>
                  <a:pt x="892019" y="632968"/>
                </a:lnTo>
                <a:lnTo>
                  <a:pt x="997620" y="614667"/>
                </a:lnTo>
                <a:lnTo>
                  <a:pt x="1104727" y="596741"/>
                </a:lnTo>
                <a:lnTo>
                  <a:pt x="1212669" y="577397"/>
                </a:lnTo>
                <a:lnTo>
                  <a:pt x="1321506" y="556988"/>
                </a:lnTo>
                <a:lnTo>
                  <a:pt x="1430709" y="536607"/>
                </a:lnTo>
                <a:lnTo>
                  <a:pt x="1541050" y="514481"/>
                </a:lnTo>
                <a:lnTo>
                  <a:pt x="1652805" y="492202"/>
                </a:lnTo>
                <a:lnTo>
                  <a:pt x="1763708" y="469161"/>
                </a:lnTo>
                <a:lnTo>
                  <a:pt x="1875795" y="444641"/>
                </a:lnTo>
                <a:lnTo>
                  <a:pt x="1989128" y="418995"/>
                </a:lnTo>
                <a:lnTo>
                  <a:pt x="2102476" y="393438"/>
                </a:lnTo>
                <a:lnTo>
                  <a:pt x="2215549" y="366291"/>
                </a:lnTo>
                <a:lnTo>
                  <a:pt x="2330490" y="337455"/>
                </a:lnTo>
                <a:lnTo>
                  <a:pt x="2443333" y="308983"/>
                </a:lnTo>
                <a:lnTo>
                  <a:pt x="2558014" y="278646"/>
                </a:lnTo>
                <a:lnTo>
                  <a:pt x="2673621" y="247421"/>
                </a:lnTo>
                <a:lnTo>
                  <a:pt x="2787008" y="215853"/>
                </a:lnTo>
                <a:lnTo>
                  <a:pt x="2901442" y="182011"/>
                </a:lnTo>
                <a:lnTo>
                  <a:pt x="3015722" y="147286"/>
                </a:lnTo>
                <a:lnTo>
                  <a:pt x="3130018" y="112649"/>
                </a:lnTo>
                <a:lnTo>
                  <a:pt x="3243551" y="75688"/>
                </a:lnTo>
                <a:lnTo>
                  <a:pt x="3356992" y="38197"/>
                </a:lnTo>
                <a:lnTo>
                  <a:pt x="347031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6A681326-1C9D-44A3-A627-3871BDAE4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1" y="1762067"/>
            <a:ext cx="12192417" cy="5095933"/>
          </a:xfrm>
          <a:custGeom>
            <a:avLst/>
            <a:gdLst>
              <a:gd name="connsiteX0" fmla="*/ 0 w 12192417"/>
              <a:gd name="connsiteY0" fmla="*/ 0 h 5095933"/>
              <a:gd name="connsiteX1" fmla="*/ 71931 w 12192417"/>
              <a:gd name="connsiteY1" fmla="*/ 12261 h 5095933"/>
              <a:gd name="connsiteX2" fmla="*/ 282848 w 12192417"/>
              <a:gd name="connsiteY2" fmla="*/ 48343 h 5095933"/>
              <a:gd name="connsiteX3" fmla="*/ 436463 w 12192417"/>
              <a:gd name="connsiteY3" fmla="*/ 73565 h 5095933"/>
              <a:gd name="connsiteX4" fmla="*/ 619338 w 12192417"/>
              <a:gd name="connsiteY4" fmla="*/ 100188 h 5095933"/>
              <a:gd name="connsiteX5" fmla="*/ 836350 w 12192417"/>
              <a:gd name="connsiteY5" fmla="*/ 132066 h 5095933"/>
              <a:gd name="connsiteX6" fmla="*/ 1076527 w 12192417"/>
              <a:gd name="connsiteY6" fmla="*/ 165696 h 5095933"/>
              <a:gd name="connsiteX7" fmla="*/ 1347183 w 12192417"/>
              <a:gd name="connsiteY7" fmla="*/ 201077 h 5095933"/>
              <a:gd name="connsiteX8" fmla="*/ 1642222 w 12192417"/>
              <a:gd name="connsiteY8" fmla="*/ 238560 h 5095933"/>
              <a:gd name="connsiteX9" fmla="*/ 1962863 w 12192417"/>
              <a:gd name="connsiteY9" fmla="*/ 276043 h 5095933"/>
              <a:gd name="connsiteX10" fmla="*/ 2304231 w 12192417"/>
              <a:gd name="connsiteY10" fmla="*/ 314227 h 5095933"/>
              <a:gd name="connsiteX11" fmla="*/ 2672420 w 12192417"/>
              <a:gd name="connsiteY11" fmla="*/ 349608 h 5095933"/>
              <a:gd name="connsiteX12" fmla="*/ 3057677 w 12192417"/>
              <a:gd name="connsiteY12" fmla="*/ 383588 h 5095933"/>
              <a:gd name="connsiteX13" fmla="*/ 3464880 w 12192417"/>
              <a:gd name="connsiteY13" fmla="*/ 414415 h 5095933"/>
              <a:gd name="connsiteX14" fmla="*/ 3889151 w 12192417"/>
              <a:gd name="connsiteY14" fmla="*/ 443841 h 5095933"/>
              <a:gd name="connsiteX15" fmla="*/ 4331709 w 12192417"/>
              <a:gd name="connsiteY15" fmla="*/ 471515 h 5095933"/>
              <a:gd name="connsiteX16" fmla="*/ 4558475 w 12192417"/>
              <a:gd name="connsiteY16" fmla="*/ 481324 h 5095933"/>
              <a:gd name="connsiteX17" fmla="*/ 4790117 w 12192417"/>
              <a:gd name="connsiteY17" fmla="*/ 492183 h 5095933"/>
              <a:gd name="connsiteX18" fmla="*/ 5025417 w 12192417"/>
              <a:gd name="connsiteY18" fmla="*/ 502342 h 5095933"/>
              <a:gd name="connsiteX19" fmla="*/ 5261936 w 12192417"/>
              <a:gd name="connsiteY19" fmla="*/ 508998 h 5095933"/>
              <a:gd name="connsiteX20" fmla="*/ 5503331 w 12192417"/>
              <a:gd name="connsiteY20" fmla="*/ 514953 h 5095933"/>
              <a:gd name="connsiteX21" fmla="*/ 5747166 w 12192417"/>
              <a:gd name="connsiteY21" fmla="*/ 521259 h 5095933"/>
              <a:gd name="connsiteX22" fmla="*/ 5995876 w 12192417"/>
              <a:gd name="connsiteY22" fmla="*/ 525463 h 5095933"/>
              <a:gd name="connsiteX23" fmla="*/ 6247025 w 12192417"/>
              <a:gd name="connsiteY23" fmla="*/ 525463 h 5095933"/>
              <a:gd name="connsiteX24" fmla="*/ 6500612 w 12192417"/>
              <a:gd name="connsiteY24" fmla="*/ 527565 h 5095933"/>
              <a:gd name="connsiteX25" fmla="*/ 6756638 w 12192417"/>
              <a:gd name="connsiteY25" fmla="*/ 525463 h 5095933"/>
              <a:gd name="connsiteX26" fmla="*/ 7016321 w 12192417"/>
              <a:gd name="connsiteY26" fmla="*/ 521259 h 5095933"/>
              <a:gd name="connsiteX27" fmla="*/ 7276004 w 12192417"/>
              <a:gd name="connsiteY27" fmla="*/ 517406 h 5095933"/>
              <a:gd name="connsiteX28" fmla="*/ 7539344 w 12192417"/>
              <a:gd name="connsiteY28" fmla="*/ 508998 h 5095933"/>
              <a:gd name="connsiteX29" fmla="*/ 7805123 w 12192417"/>
              <a:gd name="connsiteY29" fmla="*/ 500241 h 5095933"/>
              <a:gd name="connsiteX30" fmla="*/ 8070902 w 12192417"/>
              <a:gd name="connsiteY30" fmla="*/ 490082 h 5095933"/>
              <a:gd name="connsiteX31" fmla="*/ 8339120 w 12192417"/>
              <a:gd name="connsiteY31" fmla="*/ 475719 h 5095933"/>
              <a:gd name="connsiteX32" fmla="*/ 8609775 w 12192417"/>
              <a:gd name="connsiteY32" fmla="*/ 458554 h 5095933"/>
              <a:gd name="connsiteX33" fmla="*/ 8881650 w 12192417"/>
              <a:gd name="connsiteY33" fmla="*/ 442089 h 5095933"/>
              <a:gd name="connsiteX34" fmla="*/ 9153525 w 12192417"/>
              <a:gd name="connsiteY34" fmla="*/ 421071 h 5095933"/>
              <a:gd name="connsiteX35" fmla="*/ 9429057 w 12192417"/>
              <a:gd name="connsiteY35" fmla="*/ 395849 h 5095933"/>
              <a:gd name="connsiteX36" fmla="*/ 9700932 w 12192417"/>
              <a:gd name="connsiteY36" fmla="*/ 370626 h 5095933"/>
              <a:gd name="connsiteX37" fmla="*/ 9977683 w 12192417"/>
              <a:gd name="connsiteY37" fmla="*/ 341551 h 5095933"/>
              <a:gd name="connsiteX38" fmla="*/ 10255654 w 12192417"/>
              <a:gd name="connsiteY38" fmla="*/ 309673 h 5095933"/>
              <a:gd name="connsiteX39" fmla="*/ 10529967 w 12192417"/>
              <a:gd name="connsiteY39" fmla="*/ 276043 h 5095933"/>
              <a:gd name="connsiteX40" fmla="*/ 10807938 w 12192417"/>
              <a:gd name="connsiteY40" fmla="*/ 236809 h 5095933"/>
              <a:gd name="connsiteX41" fmla="*/ 11084689 w 12192417"/>
              <a:gd name="connsiteY41" fmla="*/ 194772 h 5095933"/>
              <a:gd name="connsiteX42" fmla="*/ 11362660 w 12192417"/>
              <a:gd name="connsiteY42" fmla="*/ 153085 h 5095933"/>
              <a:gd name="connsiteX43" fmla="*/ 11639411 w 12192417"/>
              <a:gd name="connsiteY43" fmla="*/ 104392 h 5095933"/>
              <a:gd name="connsiteX44" fmla="*/ 11914944 w 12192417"/>
              <a:gd name="connsiteY44" fmla="*/ 54648 h 5095933"/>
              <a:gd name="connsiteX45" fmla="*/ 12191695 w 12192417"/>
              <a:gd name="connsiteY45" fmla="*/ 2452 h 5095933"/>
              <a:gd name="connsiteX46" fmla="*/ 12191695 w 12192417"/>
              <a:gd name="connsiteY46" fmla="*/ 2162231 h 5095933"/>
              <a:gd name="connsiteX47" fmla="*/ 12192417 w 12192417"/>
              <a:gd name="connsiteY47" fmla="*/ 2162231 h 5095933"/>
              <a:gd name="connsiteX48" fmla="*/ 12192417 w 12192417"/>
              <a:gd name="connsiteY48" fmla="*/ 5095933 h 5095933"/>
              <a:gd name="connsiteX49" fmla="*/ 0 w 12192417"/>
              <a:gd name="connsiteY49" fmla="*/ 5095933 h 5095933"/>
              <a:gd name="connsiteX50" fmla="*/ 0 w 12192417"/>
              <a:gd name="connsiteY50" fmla="*/ 2791958 h 5095933"/>
              <a:gd name="connsiteX51" fmla="*/ 0 w 12192417"/>
              <a:gd name="connsiteY51" fmla="*/ 2162231 h 5095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417" h="5095933">
                <a:moveTo>
                  <a:pt x="0" y="0"/>
                </a:moveTo>
                <a:lnTo>
                  <a:pt x="71931" y="12261"/>
                </a:lnTo>
                <a:lnTo>
                  <a:pt x="282848" y="48343"/>
                </a:lnTo>
                <a:lnTo>
                  <a:pt x="436463" y="73565"/>
                </a:lnTo>
                <a:lnTo>
                  <a:pt x="619338" y="100188"/>
                </a:lnTo>
                <a:lnTo>
                  <a:pt x="836350" y="132066"/>
                </a:lnTo>
                <a:lnTo>
                  <a:pt x="1076527" y="165696"/>
                </a:lnTo>
                <a:lnTo>
                  <a:pt x="1347183" y="201077"/>
                </a:lnTo>
                <a:lnTo>
                  <a:pt x="1642222" y="238560"/>
                </a:lnTo>
                <a:lnTo>
                  <a:pt x="1962863" y="276043"/>
                </a:lnTo>
                <a:lnTo>
                  <a:pt x="2304231" y="314227"/>
                </a:lnTo>
                <a:lnTo>
                  <a:pt x="2672420" y="349608"/>
                </a:lnTo>
                <a:lnTo>
                  <a:pt x="3057677" y="383588"/>
                </a:lnTo>
                <a:lnTo>
                  <a:pt x="3464880" y="414415"/>
                </a:lnTo>
                <a:lnTo>
                  <a:pt x="3889151" y="443841"/>
                </a:lnTo>
                <a:lnTo>
                  <a:pt x="4331709" y="471515"/>
                </a:lnTo>
                <a:lnTo>
                  <a:pt x="4558475" y="481324"/>
                </a:lnTo>
                <a:lnTo>
                  <a:pt x="4790117" y="492183"/>
                </a:lnTo>
                <a:lnTo>
                  <a:pt x="5025417" y="502342"/>
                </a:lnTo>
                <a:lnTo>
                  <a:pt x="5261936" y="508998"/>
                </a:lnTo>
                <a:lnTo>
                  <a:pt x="5503331" y="514953"/>
                </a:lnTo>
                <a:lnTo>
                  <a:pt x="5747166" y="521259"/>
                </a:lnTo>
                <a:lnTo>
                  <a:pt x="5995876" y="525463"/>
                </a:lnTo>
                <a:lnTo>
                  <a:pt x="6247025" y="525463"/>
                </a:lnTo>
                <a:lnTo>
                  <a:pt x="6500612" y="527565"/>
                </a:lnTo>
                <a:lnTo>
                  <a:pt x="6756638" y="525463"/>
                </a:lnTo>
                <a:lnTo>
                  <a:pt x="7016321" y="521259"/>
                </a:lnTo>
                <a:lnTo>
                  <a:pt x="7276004" y="517406"/>
                </a:lnTo>
                <a:lnTo>
                  <a:pt x="7539344" y="508998"/>
                </a:lnTo>
                <a:lnTo>
                  <a:pt x="7805123" y="500241"/>
                </a:lnTo>
                <a:lnTo>
                  <a:pt x="8070902" y="490082"/>
                </a:lnTo>
                <a:lnTo>
                  <a:pt x="8339120" y="475719"/>
                </a:lnTo>
                <a:lnTo>
                  <a:pt x="8609775" y="458554"/>
                </a:lnTo>
                <a:lnTo>
                  <a:pt x="8881650" y="442089"/>
                </a:lnTo>
                <a:lnTo>
                  <a:pt x="9153525" y="421071"/>
                </a:lnTo>
                <a:lnTo>
                  <a:pt x="9429057" y="395849"/>
                </a:lnTo>
                <a:lnTo>
                  <a:pt x="9700932" y="370626"/>
                </a:lnTo>
                <a:lnTo>
                  <a:pt x="9977683" y="341551"/>
                </a:lnTo>
                <a:lnTo>
                  <a:pt x="10255654" y="309673"/>
                </a:lnTo>
                <a:lnTo>
                  <a:pt x="10529967" y="276043"/>
                </a:lnTo>
                <a:lnTo>
                  <a:pt x="10807938" y="236809"/>
                </a:lnTo>
                <a:lnTo>
                  <a:pt x="11084689" y="194772"/>
                </a:lnTo>
                <a:lnTo>
                  <a:pt x="11362660" y="153085"/>
                </a:lnTo>
                <a:lnTo>
                  <a:pt x="11639411" y="104392"/>
                </a:lnTo>
                <a:lnTo>
                  <a:pt x="11914944" y="54648"/>
                </a:lnTo>
                <a:lnTo>
                  <a:pt x="12191695" y="2452"/>
                </a:lnTo>
                <a:lnTo>
                  <a:pt x="12191695" y="2162231"/>
                </a:lnTo>
                <a:lnTo>
                  <a:pt x="12192417" y="2162231"/>
                </a:lnTo>
                <a:lnTo>
                  <a:pt x="12192417" y="5095933"/>
                </a:lnTo>
                <a:lnTo>
                  <a:pt x="0" y="5095933"/>
                </a:lnTo>
                <a:lnTo>
                  <a:pt x="0" y="2791958"/>
                </a:lnTo>
                <a:lnTo>
                  <a:pt x="0" y="2162231"/>
                </a:lnTo>
                <a:close/>
              </a:path>
            </a:pathLst>
          </a:custGeom>
          <a:ln>
            <a:noFill/>
          </a:ln>
        </p:spPr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710" y="452718"/>
            <a:ext cx="9845219" cy="141096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err="1">
                <a:solidFill>
                  <a:schemeClr val="bg1"/>
                </a:solidFill>
              </a:rPr>
              <a:t>Взаємозв’язок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внутрішніх</a:t>
            </a:r>
            <a:r>
              <a:rPr lang="ru-RU" sz="2400" dirty="0">
                <a:solidFill>
                  <a:schemeClr val="bg1"/>
                </a:solidFill>
              </a:rPr>
              <a:t> і </a:t>
            </a:r>
            <a:r>
              <a:rPr lang="ru-RU" sz="2400" err="1">
                <a:solidFill>
                  <a:schemeClr val="bg1"/>
                </a:solidFill>
              </a:rPr>
              <a:t>зовнішніх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чинників</a:t>
            </a:r>
            <a:r>
              <a:rPr lang="ru-RU" sz="2400" dirty="0">
                <a:solidFill>
                  <a:schemeClr val="bg1"/>
                </a:solidFill>
              </a:rPr>
              <a:t> у </a:t>
            </a:r>
            <a:r>
              <a:rPr lang="ru-RU" sz="2400" err="1">
                <a:solidFill>
                  <a:schemeClr val="bg1"/>
                </a:solidFill>
              </a:rPr>
              <a:t>процесі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формування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самосвідомості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дитини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молодшого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шкільного</a:t>
            </a:r>
            <a:r>
              <a:rPr lang="ru-RU" sz="2400" dirty="0">
                <a:solidFill>
                  <a:schemeClr val="bg1"/>
                </a:solidFill>
              </a:rPr>
              <a:t> </a:t>
            </a:r>
            <a:r>
              <a:rPr lang="ru-RU" sz="2400" err="1">
                <a:solidFill>
                  <a:schemeClr val="bg1"/>
                </a:solidFill>
              </a:rPr>
              <a:t>віку</a:t>
            </a:r>
            <a:endParaRPr lang="uk-UA" sz="240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D5632-D6F1-5A4A-AFAD-919751BEA050}"/>
              </a:ext>
            </a:extLst>
          </p:cNvPr>
          <p:cNvSpPr txBox="1"/>
          <p:nvPr/>
        </p:nvSpPr>
        <p:spPr>
          <a:xfrm>
            <a:off x="285750" y="2294404"/>
            <a:ext cx="11435602" cy="389337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1900" b="1" err="1">
                <a:ea typeface="+mn-lt"/>
                <a:cs typeface="+mn-lt"/>
              </a:rPr>
              <a:t>Когнітивний</a:t>
            </a:r>
            <a:r>
              <a:rPr lang="ru-RU" sz="1900" b="1" dirty="0">
                <a:ea typeface="+mn-lt"/>
                <a:cs typeface="+mn-lt"/>
              </a:rPr>
              <a:t> аспект</a:t>
            </a:r>
            <a:r>
              <a:rPr lang="ru-RU" sz="1900" dirty="0">
                <a:ea typeface="+mn-lt"/>
                <a:cs typeface="+mn-lt"/>
              </a:rPr>
              <a:t>: </a:t>
            </a:r>
            <a:r>
              <a:rPr lang="ru-RU" sz="1900" err="1">
                <a:ea typeface="+mn-lt"/>
                <a:cs typeface="+mn-lt"/>
              </a:rPr>
              <a:t>процес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формування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самоідентичності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починається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зі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становлення</a:t>
            </a:r>
            <a:r>
              <a:rPr lang="ru-RU" sz="1900" dirty="0">
                <a:ea typeface="+mn-lt"/>
                <a:cs typeface="+mn-lt"/>
              </a:rPr>
              <a:t> «Я-</a:t>
            </a:r>
            <a:r>
              <a:rPr lang="ru-RU" sz="1900" err="1">
                <a:ea typeface="+mn-lt"/>
                <a:cs typeface="+mn-lt"/>
              </a:rPr>
              <a:t>концепції</a:t>
            </a:r>
            <a:r>
              <a:rPr lang="ru-RU" sz="1900" dirty="0">
                <a:ea typeface="+mn-lt"/>
                <a:cs typeface="+mn-lt"/>
              </a:rPr>
              <a:t>», яка </a:t>
            </a:r>
            <a:r>
              <a:rPr lang="ru-RU" sz="1900" err="1">
                <a:ea typeface="+mn-lt"/>
                <a:cs typeface="+mn-lt"/>
              </a:rPr>
              <a:t>включає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усвідомлення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власної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унікальності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err="1">
                <a:ea typeface="+mn-lt"/>
                <a:cs typeface="+mn-lt"/>
              </a:rPr>
              <a:t>інтересів</a:t>
            </a:r>
            <a:r>
              <a:rPr lang="ru-RU" sz="1900" dirty="0">
                <a:ea typeface="+mn-lt"/>
                <a:cs typeface="+mn-lt"/>
              </a:rPr>
              <a:t> та </a:t>
            </a:r>
            <a:r>
              <a:rPr lang="ru-RU" sz="1900" err="1">
                <a:ea typeface="+mn-lt"/>
                <a:cs typeface="+mn-lt"/>
              </a:rPr>
              <a:t>здібностей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дитини</a:t>
            </a:r>
            <a:r>
              <a:rPr lang="ru-RU" sz="1900" dirty="0">
                <a:ea typeface="+mn-lt"/>
                <a:cs typeface="+mn-lt"/>
              </a:rPr>
              <a:t>.</a:t>
            </a:r>
            <a:endParaRPr lang="uk-UA" sz="1900">
              <a:ea typeface="+mn-lt"/>
              <a:cs typeface="+mn-lt"/>
            </a:endParaRPr>
          </a:p>
          <a:p>
            <a:endParaRPr lang="ru-RU" sz="1900" dirty="0">
              <a:ea typeface="+mn-lt"/>
              <a:cs typeface="+mn-lt"/>
            </a:endParaRPr>
          </a:p>
          <a:p>
            <a:r>
              <a:rPr lang="ru-RU" sz="1900" b="1" err="1">
                <a:ea typeface="+mn-lt"/>
                <a:cs typeface="+mn-lt"/>
              </a:rPr>
              <a:t>Емоційний</a:t>
            </a:r>
            <a:r>
              <a:rPr lang="ru-RU" sz="1900" b="1" dirty="0">
                <a:ea typeface="+mn-lt"/>
                <a:cs typeface="+mn-lt"/>
              </a:rPr>
              <a:t> компонент</a:t>
            </a:r>
            <a:r>
              <a:rPr lang="ru-RU" sz="1900" dirty="0">
                <a:ea typeface="+mn-lt"/>
                <a:cs typeface="+mn-lt"/>
              </a:rPr>
              <a:t>: </a:t>
            </a:r>
            <a:r>
              <a:rPr lang="ru-RU" sz="1900" err="1">
                <a:ea typeface="+mn-lt"/>
                <a:cs typeface="+mn-lt"/>
              </a:rPr>
              <a:t>розвиток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емоційної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регуляції</a:t>
            </a:r>
            <a:r>
              <a:rPr lang="ru-RU" sz="1900" dirty="0">
                <a:ea typeface="+mn-lt"/>
                <a:cs typeface="+mn-lt"/>
              </a:rPr>
              <a:t> та </a:t>
            </a:r>
            <a:r>
              <a:rPr lang="ru-RU" sz="1900" err="1">
                <a:ea typeface="+mn-lt"/>
                <a:cs typeface="+mn-lt"/>
              </a:rPr>
              <a:t>прийняття</a:t>
            </a:r>
            <a:r>
              <a:rPr lang="ru-RU" sz="1900" dirty="0">
                <a:ea typeface="+mn-lt"/>
                <a:cs typeface="+mn-lt"/>
              </a:rPr>
              <a:t> себе як </a:t>
            </a:r>
            <a:r>
              <a:rPr lang="ru-RU" sz="1900" err="1">
                <a:ea typeface="+mn-lt"/>
                <a:cs typeface="+mn-lt"/>
              </a:rPr>
              <a:t>особистості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err="1">
                <a:ea typeface="+mn-lt"/>
                <a:cs typeface="+mn-lt"/>
              </a:rPr>
              <a:t>що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забезпечує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психологічний</a:t>
            </a:r>
            <a:r>
              <a:rPr lang="ru-RU" sz="1900" dirty="0">
                <a:ea typeface="+mn-lt"/>
                <a:cs typeface="+mn-lt"/>
              </a:rPr>
              <a:t> комфорт.</a:t>
            </a:r>
          </a:p>
          <a:p>
            <a:endParaRPr lang="ru-RU" sz="1900" dirty="0">
              <a:ea typeface="+mn-lt"/>
              <a:cs typeface="+mn-lt"/>
            </a:endParaRPr>
          </a:p>
          <a:p>
            <a:r>
              <a:rPr lang="ru-RU" sz="1900" b="1" err="1">
                <a:ea typeface="+mn-lt"/>
                <a:cs typeface="+mn-lt"/>
              </a:rPr>
              <a:t>Соціальний</a:t>
            </a:r>
            <a:r>
              <a:rPr lang="ru-RU" sz="1900" b="1" dirty="0">
                <a:ea typeface="+mn-lt"/>
                <a:cs typeface="+mn-lt"/>
              </a:rPr>
              <a:t> </a:t>
            </a:r>
            <a:r>
              <a:rPr lang="ru-RU" sz="1900" b="1" err="1">
                <a:ea typeface="+mn-lt"/>
                <a:cs typeface="+mn-lt"/>
              </a:rPr>
              <a:t>вплив</a:t>
            </a:r>
            <a:r>
              <a:rPr lang="ru-RU" sz="1900" dirty="0">
                <a:ea typeface="+mn-lt"/>
                <a:cs typeface="+mn-lt"/>
              </a:rPr>
              <a:t>: </a:t>
            </a:r>
            <a:r>
              <a:rPr lang="ru-RU" sz="1900" err="1">
                <a:ea typeface="+mn-lt"/>
                <a:cs typeface="+mn-lt"/>
              </a:rPr>
              <a:t>взаємодія</a:t>
            </a:r>
            <a:r>
              <a:rPr lang="ru-RU" sz="1900" dirty="0">
                <a:ea typeface="+mn-lt"/>
                <a:cs typeface="+mn-lt"/>
              </a:rPr>
              <a:t> з </a:t>
            </a:r>
            <a:r>
              <a:rPr lang="ru-RU" sz="1900" err="1">
                <a:ea typeface="+mn-lt"/>
                <a:cs typeface="+mn-lt"/>
              </a:rPr>
              <a:t>оточенням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err="1">
                <a:ea typeface="+mn-lt"/>
                <a:cs typeface="+mn-lt"/>
              </a:rPr>
              <a:t>зокрема</a:t>
            </a:r>
            <a:r>
              <a:rPr lang="ru-RU" sz="1900" dirty="0">
                <a:ea typeface="+mn-lt"/>
                <a:cs typeface="+mn-lt"/>
              </a:rPr>
              <a:t> батьками, педагогами та </a:t>
            </a:r>
            <a:r>
              <a:rPr lang="ru-RU" sz="1900" err="1">
                <a:ea typeface="+mn-lt"/>
                <a:cs typeface="+mn-lt"/>
              </a:rPr>
              <a:t>однолітками</a:t>
            </a:r>
            <a:r>
              <a:rPr lang="ru-RU" sz="1900" dirty="0">
                <a:ea typeface="+mn-lt"/>
                <a:cs typeface="+mn-lt"/>
              </a:rPr>
              <a:t>, </a:t>
            </a:r>
            <a:r>
              <a:rPr lang="ru-RU" sz="1900" err="1">
                <a:ea typeface="+mn-lt"/>
                <a:cs typeface="+mn-lt"/>
              </a:rPr>
              <a:t>які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сприяють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формуванню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соціальної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ідентичності</a:t>
            </a:r>
            <a:r>
              <a:rPr lang="ru-RU" sz="1900" dirty="0">
                <a:ea typeface="+mn-lt"/>
                <a:cs typeface="+mn-lt"/>
              </a:rPr>
              <a:t>.</a:t>
            </a:r>
          </a:p>
          <a:p>
            <a:endParaRPr lang="ru-RU" sz="1900" dirty="0">
              <a:ea typeface="+mn-lt"/>
              <a:cs typeface="+mn-lt"/>
            </a:endParaRPr>
          </a:p>
          <a:p>
            <a:r>
              <a:rPr lang="ru-RU" sz="1900" b="1" dirty="0">
                <a:ea typeface="+mn-lt"/>
                <a:cs typeface="+mn-lt"/>
              </a:rPr>
              <a:t>Рефлексивна </a:t>
            </a:r>
            <a:r>
              <a:rPr lang="ru-RU" sz="1900" b="1" err="1">
                <a:ea typeface="+mn-lt"/>
                <a:cs typeface="+mn-lt"/>
              </a:rPr>
              <a:t>складова</a:t>
            </a:r>
            <a:r>
              <a:rPr lang="ru-RU" sz="1900" dirty="0">
                <a:ea typeface="+mn-lt"/>
                <a:cs typeface="+mn-lt"/>
              </a:rPr>
              <a:t>: </a:t>
            </a:r>
            <a:r>
              <a:rPr lang="ru-RU" sz="1900" err="1">
                <a:ea typeface="+mn-lt"/>
                <a:cs typeface="+mn-lt"/>
              </a:rPr>
              <a:t>розвиток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здатності</a:t>
            </a:r>
            <a:r>
              <a:rPr lang="ru-RU" sz="1900" dirty="0">
                <a:ea typeface="+mn-lt"/>
                <a:cs typeface="+mn-lt"/>
              </a:rPr>
              <a:t> до </a:t>
            </a:r>
            <a:r>
              <a:rPr lang="ru-RU" sz="1900" err="1">
                <a:ea typeface="+mn-lt"/>
                <a:cs typeface="+mn-lt"/>
              </a:rPr>
              <a:t>самоаналізу</a:t>
            </a:r>
            <a:r>
              <a:rPr lang="ru-RU" sz="1900" dirty="0">
                <a:ea typeface="+mn-lt"/>
                <a:cs typeface="+mn-lt"/>
              </a:rPr>
              <a:t> та </a:t>
            </a:r>
            <a:r>
              <a:rPr lang="ru-RU" sz="1900" err="1">
                <a:ea typeface="+mn-lt"/>
                <a:cs typeface="+mn-lt"/>
              </a:rPr>
              <a:t>усвідомлення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власних</a:t>
            </a:r>
            <a:r>
              <a:rPr lang="ru-RU" sz="1900" dirty="0">
                <a:ea typeface="+mn-lt"/>
                <a:cs typeface="+mn-lt"/>
              </a:rPr>
              <a:t> </a:t>
            </a:r>
            <a:r>
              <a:rPr lang="ru-RU" sz="1900" err="1">
                <a:ea typeface="+mn-lt"/>
                <a:cs typeface="+mn-lt"/>
              </a:rPr>
              <a:t>дій</a:t>
            </a:r>
            <a:r>
              <a:rPr lang="ru-RU" sz="1900" dirty="0">
                <a:ea typeface="+mn-lt"/>
                <a:cs typeface="+mn-lt"/>
              </a:rPr>
              <a:t> і </a:t>
            </a:r>
            <a:r>
              <a:rPr lang="ru-RU" sz="1900" err="1">
                <a:ea typeface="+mn-lt"/>
                <a:cs typeface="+mn-lt"/>
              </a:rPr>
              <a:t>рішень</a:t>
            </a:r>
            <a:r>
              <a:rPr lang="ru-RU" sz="1900" dirty="0">
                <a:ea typeface="+mn-lt"/>
                <a:cs typeface="+mn-lt"/>
              </a:rPr>
              <a:t>.</a:t>
            </a:r>
          </a:p>
          <a:p>
            <a:endParaRPr lang="ru-RU" sz="1900" dirty="0">
              <a:ea typeface="+mn-lt"/>
              <a:cs typeface="+mn-lt"/>
            </a:endParaRPr>
          </a:p>
          <a:p>
            <a:pPr marL="285750" indent="-285750">
              <a:buFont typeface="Wingdings"/>
              <a:buChar char="Ø"/>
            </a:pP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132064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57B325C-3E35-45CF-9D07-3BCB281F3B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8B69-65F2-CFB1-B3B7-4B19BEF4C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5705" y="1545085"/>
            <a:ext cx="4241743" cy="3431849"/>
          </a:xfrm>
        </p:spPr>
        <p:txBody>
          <a:bodyPr vert="horz" lIns="91440" tIns="45720" rIns="91440" bIns="45720" rtlCol="0" anchor="b"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Рівнь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самооцінки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дітей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молодшого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шкільного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віку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2800" dirty="0">
                <a:solidFill>
                  <a:srgbClr val="EBEBEB"/>
                </a:solidFill>
              </a:rPr>
            </a:b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за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методом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Лонга-Зіллера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«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Символічне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уявлення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Я-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образу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» </a:t>
            </a:r>
            <a:r>
              <a:rPr lang="en-US" sz="2800" dirty="0">
                <a:solidFill>
                  <a:srgbClr val="EBEBEB"/>
                </a:solidFill>
              </a:rPr>
              <a:t> </a:t>
            </a:r>
            <a:br>
              <a:rPr lang="en-US" sz="2800" dirty="0">
                <a:solidFill>
                  <a:srgbClr val="EBEBEB"/>
                </a:solidFill>
              </a:rPr>
            </a:br>
            <a:r>
              <a:rPr lang="en-US" sz="2800" dirty="0" err="1">
                <a:solidFill>
                  <a:srgbClr val="EBEBEB"/>
                </a:solidFill>
              </a:rPr>
              <a:t>та</a:t>
            </a:r>
            <a:r>
              <a:rPr lang="en-US" sz="2800" dirty="0">
                <a:solidFill>
                  <a:srgbClr val="EBEBEB"/>
                </a:solidFill>
              </a:rPr>
              <a:t> </a:t>
            </a:r>
            <a:br>
              <a:rPr lang="en-US" sz="2800" dirty="0">
                <a:solidFill>
                  <a:srgbClr val="EBEBEB"/>
                </a:solidFill>
              </a:rPr>
            </a:br>
            <a:r>
              <a:rPr lang="en-US" sz="2800" dirty="0">
                <a:solidFill>
                  <a:srgbClr val="EBEBEB"/>
                </a:solidFill>
              </a:rPr>
              <a:t>м</a:t>
            </a:r>
            <a:r>
              <a:rPr lang="uk-UA" sz="2800" dirty="0">
                <a:solidFill>
                  <a:srgbClr val="EBEBEB"/>
                </a:solidFill>
              </a:rPr>
              <a:t>е</a:t>
            </a:r>
            <a:r>
              <a:rPr lang="en-US" sz="2800" dirty="0">
                <a:solidFill>
                  <a:srgbClr val="EBEBEB"/>
                </a:solidFill>
              </a:rPr>
              <a:t>т</a:t>
            </a:r>
            <a:r>
              <a:rPr lang="uk-UA" sz="2800" dirty="0">
                <a:solidFill>
                  <a:srgbClr val="EBEBEB"/>
                </a:solidFill>
              </a:rPr>
              <a:t>о</a:t>
            </a:r>
            <a:r>
              <a:rPr lang="en-US" sz="2800" dirty="0" err="1">
                <a:solidFill>
                  <a:srgbClr val="EBEBEB"/>
                </a:solidFill>
              </a:rPr>
              <a:t>дикою</a:t>
            </a:r>
            <a:r>
              <a:rPr lang="en-US" sz="2800" dirty="0">
                <a:solidFill>
                  <a:srgbClr val="EBEBEB"/>
                </a:solidFill>
              </a:rPr>
              <a:t> "</a:t>
            </a:r>
            <a:r>
              <a:rPr lang="en-US" sz="2800" dirty="0" err="1">
                <a:solidFill>
                  <a:srgbClr val="EBEBEB"/>
                </a:solidFill>
              </a:rPr>
              <a:t>Сходинки</a:t>
            </a:r>
            <a:r>
              <a:rPr lang="en-US" sz="2800" dirty="0">
                <a:solidFill>
                  <a:srgbClr val="EBEBEB"/>
                </a:solidFill>
              </a:rPr>
              <a:t>", %</a:t>
            </a:r>
            <a:endParaRPr lang="en-US" sz="2800" b="0" i="0" kern="1200" dirty="0">
              <a:solidFill>
                <a:srgbClr val="EBEBEB"/>
              </a:solidFill>
              <a:latin typeface="+mj-lt"/>
            </a:endParaRPr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id="{C24BEC42-AFF3-40D1-93A2-A27A42E1E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608F427C-1EC9-4280-9367-F2B3AA063E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8810A7-E114-447A-A7D6-69B27CFB56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B52742B1-F192-C7A6-CB07-85D9633057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300587"/>
              </p:ext>
            </p:extLst>
          </p:nvPr>
        </p:nvGraphicFramePr>
        <p:xfrm>
          <a:off x="187890" y="1315232"/>
          <a:ext cx="7371873" cy="17627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73240">
                  <a:extLst>
                    <a:ext uri="{9D8B030D-6E8A-4147-A177-3AD203B41FA5}">
                      <a16:colId xmlns:a16="http://schemas.microsoft.com/office/drawing/2014/main" val="3028400479"/>
                    </a:ext>
                  </a:extLst>
                </a:gridCol>
                <a:gridCol w="573240">
                  <a:extLst>
                    <a:ext uri="{9D8B030D-6E8A-4147-A177-3AD203B41FA5}">
                      <a16:colId xmlns:a16="http://schemas.microsoft.com/office/drawing/2014/main" val="2733900031"/>
                    </a:ext>
                  </a:extLst>
                </a:gridCol>
                <a:gridCol w="573240">
                  <a:extLst>
                    <a:ext uri="{9D8B030D-6E8A-4147-A177-3AD203B41FA5}">
                      <a16:colId xmlns:a16="http://schemas.microsoft.com/office/drawing/2014/main" val="2296751310"/>
                    </a:ext>
                  </a:extLst>
                </a:gridCol>
                <a:gridCol w="561776">
                  <a:extLst>
                    <a:ext uri="{9D8B030D-6E8A-4147-A177-3AD203B41FA5}">
                      <a16:colId xmlns:a16="http://schemas.microsoft.com/office/drawing/2014/main" val="995991963"/>
                    </a:ext>
                  </a:extLst>
                </a:gridCol>
                <a:gridCol w="584706">
                  <a:extLst>
                    <a:ext uri="{9D8B030D-6E8A-4147-A177-3AD203B41FA5}">
                      <a16:colId xmlns:a16="http://schemas.microsoft.com/office/drawing/2014/main" val="2491986036"/>
                    </a:ext>
                  </a:extLst>
                </a:gridCol>
                <a:gridCol w="596171">
                  <a:extLst>
                    <a:ext uri="{9D8B030D-6E8A-4147-A177-3AD203B41FA5}">
                      <a16:colId xmlns:a16="http://schemas.microsoft.com/office/drawing/2014/main" val="2233107702"/>
                    </a:ext>
                  </a:extLst>
                </a:gridCol>
                <a:gridCol w="596171">
                  <a:extLst>
                    <a:ext uri="{9D8B030D-6E8A-4147-A177-3AD203B41FA5}">
                      <a16:colId xmlns:a16="http://schemas.microsoft.com/office/drawing/2014/main" val="737719932"/>
                    </a:ext>
                  </a:extLst>
                </a:gridCol>
                <a:gridCol w="573240">
                  <a:extLst>
                    <a:ext uri="{9D8B030D-6E8A-4147-A177-3AD203B41FA5}">
                      <a16:colId xmlns:a16="http://schemas.microsoft.com/office/drawing/2014/main" val="2478429259"/>
                    </a:ext>
                  </a:extLst>
                </a:gridCol>
                <a:gridCol w="573240">
                  <a:extLst>
                    <a:ext uri="{9D8B030D-6E8A-4147-A177-3AD203B41FA5}">
                      <a16:colId xmlns:a16="http://schemas.microsoft.com/office/drawing/2014/main" val="2692266096"/>
                    </a:ext>
                  </a:extLst>
                </a:gridCol>
                <a:gridCol w="573240">
                  <a:extLst>
                    <a:ext uri="{9D8B030D-6E8A-4147-A177-3AD203B41FA5}">
                      <a16:colId xmlns:a16="http://schemas.microsoft.com/office/drawing/2014/main" val="3325747411"/>
                    </a:ext>
                  </a:extLst>
                </a:gridCol>
                <a:gridCol w="561776">
                  <a:extLst>
                    <a:ext uri="{9D8B030D-6E8A-4147-A177-3AD203B41FA5}">
                      <a16:colId xmlns:a16="http://schemas.microsoft.com/office/drawing/2014/main" val="3087208744"/>
                    </a:ext>
                  </a:extLst>
                </a:gridCol>
                <a:gridCol w="561776">
                  <a:extLst>
                    <a:ext uri="{9D8B030D-6E8A-4147-A177-3AD203B41FA5}">
                      <a16:colId xmlns:a16="http://schemas.microsoft.com/office/drawing/2014/main" val="2996702333"/>
                    </a:ext>
                  </a:extLst>
                </a:gridCol>
                <a:gridCol w="470057">
                  <a:extLst>
                    <a:ext uri="{9D8B030D-6E8A-4147-A177-3AD203B41FA5}">
                      <a16:colId xmlns:a16="http://schemas.microsoft.com/office/drawing/2014/main" val="4242912207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A0B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0B4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“Я реальне”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AE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“Я в оточені сім'ї”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B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“Я відносно авторитету”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0AE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“Я і група”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F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B2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20984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завищене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середнє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занижене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завищене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середнє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занижене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завищене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середнє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занижене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завищене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середнє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275"/>
                        </a:lnSpc>
                      </a:pPr>
                      <a:r>
                        <a:rPr lang="uk-UA" sz="1100">
                          <a:effectLst/>
                          <a:latin typeface="Times New Roman" panose="02020603050405020304" pitchFamily="18" charset="0"/>
                        </a:rPr>
                        <a:t>занижене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0CF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63360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дів-чата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E0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23,08 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61,54 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15,38 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7,69 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61,54 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30,77 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23,07 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57,7 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19,23 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69,23 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30,77 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0 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0D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87319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хлопчики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A0E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E0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7,69 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1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84,62 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E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7,69 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E7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23,07 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E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69,24 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EC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7,69 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F5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15,38 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EF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61,55 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F1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23,07 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F1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61,54 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F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38,46 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0F2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 rtl="0" fontAlgn="base">
                        <a:lnSpc>
                          <a:spcPts val="135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</a:rPr>
                        <a:t>0 </a:t>
                      </a:r>
                      <a:endParaRPr lang="uk-UA"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FA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FA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891689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2BC1FC4-5C7C-CC7D-84F0-A647B5956154}"/>
              </a:ext>
            </a:extLst>
          </p:cNvPr>
          <p:cNvSpPr txBox="1"/>
          <p:nvPr/>
        </p:nvSpPr>
        <p:spPr>
          <a:xfrm>
            <a:off x="1363251" y="569933"/>
            <a:ext cx="5363226" cy="93376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b="1" dirty="0">
                <a:latin typeface="Times New Roman"/>
                <a:cs typeface="Segoe UI"/>
              </a:rPr>
              <a:t>Результати дослідження образів “Я” </a:t>
            </a:r>
            <a:endParaRPr lang="ru-RU">
              <a:latin typeface="Times New Roman"/>
              <a:cs typeface="Times New Roman"/>
            </a:endParaRPr>
          </a:p>
          <a:p>
            <a:pPr algn="ctr"/>
            <a:r>
              <a:rPr lang="ru-RU" b="1" dirty="0">
                <a:latin typeface="Times New Roman"/>
                <a:cs typeface="Times New Roman"/>
              </a:rPr>
              <a:t>за методикою “</a:t>
            </a:r>
            <a:r>
              <a:rPr lang="ru-RU" b="1" err="1">
                <a:latin typeface="Times New Roman"/>
                <a:cs typeface="Times New Roman"/>
              </a:rPr>
              <a:t>Сходинки</a:t>
            </a:r>
            <a:r>
              <a:rPr lang="ru-RU" b="1" dirty="0">
                <a:latin typeface="Times New Roman"/>
                <a:cs typeface="Times New Roman"/>
              </a:rPr>
              <a:t>” </a:t>
            </a:r>
            <a:r>
              <a:rPr lang="ru-RU" b="1" err="1">
                <a:latin typeface="Times New Roman"/>
                <a:cs typeface="Times New Roman"/>
              </a:rPr>
              <a:t>В.Г.Щура</a:t>
            </a:r>
            <a:r>
              <a:rPr lang="ru-RU" dirty="0">
                <a:latin typeface="Times New Roman"/>
                <a:cs typeface="Times New Roman"/>
              </a:rPr>
              <a:t> </a:t>
            </a:r>
            <a:r>
              <a:rPr lang="uk-UA" b="1" dirty="0">
                <a:latin typeface="Times New Roman"/>
                <a:cs typeface="Segoe UI"/>
              </a:rPr>
              <a:t>, %</a:t>
            </a:r>
            <a:r>
              <a:rPr lang="ru-RU" dirty="0">
                <a:latin typeface="Times New Roman"/>
                <a:cs typeface="Times New Roman"/>
              </a:rPr>
              <a:t> </a:t>
            </a:r>
            <a:endParaRPr lang="ru-RU">
              <a:latin typeface="Times New Roman"/>
              <a:cs typeface="Times New Roman"/>
            </a:endParaRPr>
          </a:p>
          <a:p>
            <a:endParaRPr lang="ru-RU" dirty="0">
              <a:latin typeface="Times New Roman"/>
              <a:cs typeface="Segoe UI"/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2764A3A2-1E4B-EF13-7390-A6CF46AF19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952351"/>
              </p:ext>
            </p:extLst>
          </p:nvPr>
        </p:nvGraphicFramePr>
        <p:xfrm>
          <a:off x="864099" y="4349490"/>
          <a:ext cx="5902999" cy="18542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10211">
                  <a:extLst>
                    <a:ext uri="{9D8B030D-6E8A-4147-A177-3AD203B41FA5}">
                      <a16:colId xmlns:a16="http://schemas.microsoft.com/office/drawing/2014/main" val="2010201789"/>
                    </a:ext>
                  </a:extLst>
                </a:gridCol>
                <a:gridCol w="1297596">
                  <a:extLst>
                    <a:ext uri="{9D8B030D-6E8A-4147-A177-3AD203B41FA5}">
                      <a16:colId xmlns:a16="http://schemas.microsoft.com/office/drawing/2014/main" val="969124910"/>
                    </a:ext>
                  </a:extLst>
                </a:gridCol>
                <a:gridCol w="1297596">
                  <a:extLst>
                    <a:ext uri="{9D8B030D-6E8A-4147-A177-3AD203B41FA5}">
                      <a16:colId xmlns:a16="http://schemas.microsoft.com/office/drawing/2014/main" val="4089313350"/>
                    </a:ext>
                  </a:extLst>
                </a:gridCol>
                <a:gridCol w="1297596">
                  <a:extLst>
                    <a:ext uri="{9D8B030D-6E8A-4147-A177-3AD203B41FA5}">
                      <a16:colId xmlns:a16="http://schemas.microsoft.com/office/drawing/2014/main" val="2747813915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Респонденти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64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062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64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Положення “Я в соціумі”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068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6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067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37780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Завищене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067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Середнє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6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Занижене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67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6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4493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Всього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2065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64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26,92 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55,77 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17,31 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067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74828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Хлопчики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206D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30,77 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46,15 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23,08 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78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33369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Дівчата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2079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78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23,07 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073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65,43 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73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2475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</a:rPr>
                        <a:t>11,5 </a:t>
                      </a:r>
                      <a:endParaRPr lang="uk-UA">
                        <a:effectLst/>
                      </a:endParaRPr>
                    </a:p>
                  </a:txBody>
                  <a:tcPr marL="57150" marR="571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73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7C3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3237334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104B68AF-48A2-46D0-66A6-1C68471C0D82}"/>
              </a:ext>
            </a:extLst>
          </p:cNvPr>
          <p:cNvSpPr txBox="1"/>
          <p:nvPr/>
        </p:nvSpPr>
        <p:spPr>
          <a:xfrm>
            <a:off x="757825" y="3430044"/>
            <a:ext cx="6114787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b="1" dirty="0">
                <a:latin typeface="Times New Roman"/>
                <a:cs typeface="Times New Roman"/>
              </a:rPr>
              <a:t>Результати дослідження самооцінки за методом </a:t>
            </a:r>
            <a:r>
              <a:rPr lang="uk-UA" b="1" dirty="0">
                <a:latin typeface="Times New Roman"/>
                <a:cs typeface="Segoe UI"/>
              </a:rPr>
              <a:t>Лонга-</a:t>
            </a:r>
            <a:r>
              <a:rPr lang="uk-UA" b="1" dirty="0" err="1">
                <a:latin typeface="Times New Roman"/>
                <a:cs typeface="Segoe UI"/>
              </a:rPr>
              <a:t>Зіллера</a:t>
            </a:r>
            <a:r>
              <a:rPr lang="uk-UA" b="1" dirty="0">
                <a:latin typeface="Times New Roman"/>
                <a:cs typeface="Segoe UI"/>
              </a:rPr>
              <a:t> “Символічне уявлення Я-образу”, %</a:t>
            </a:r>
            <a:r>
              <a:rPr lang="ru-RU" dirty="0">
                <a:latin typeface="Times New Roman"/>
                <a:cs typeface="Times New Roman"/>
              </a:rPr>
              <a:t> </a:t>
            </a:r>
            <a:endParaRPr lang="ru-RU" dirty="0">
              <a:latin typeface="Century Gothic" panose="020B0502020202020204"/>
              <a:cs typeface="Times New Roman"/>
            </a:endParaRPr>
          </a:p>
          <a:p>
            <a:endParaRPr lang="ru-RU">
              <a:latin typeface="Segoe UI"/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4244232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24C4AF-A5CB-85D7-FFA9-F20BC02C6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DCE83E2-3C39-7246-E602-328884AF5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FD5472-1489-0DB4-E9C4-472C0C5B1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0343231D-3E95-0A3B-07D9-AB0EFA4724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3C1C9D4-146C-EE2B-3C64-707B45B67B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EF0523-AE1D-5355-1521-2F4AAF8382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7F81205-84E1-93EB-AFB5-DA188E8E2A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D22748-85FE-742A-7B1D-394ABBAC5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5DE2B-D397-2B34-199E-92840BE9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5705" y="1179742"/>
            <a:ext cx="4241743" cy="3431849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Рівнь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dirty="0" err="1">
                <a:solidFill>
                  <a:srgbClr val="EBEBEB"/>
                </a:solidFill>
              </a:rPr>
              <a:t>тривожності</a:t>
            </a:r>
            <a:r>
              <a:rPr lang="en-US" sz="2800" dirty="0">
                <a:solidFill>
                  <a:srgbClr val="EBEBEB"/>
                </a:solidFill>
              </a:rPr>
              <a:t> </a:t>
            </a:r>
            <a:br>
              <a:rPr lang="en-US" sz="2800" dirty="0">
                <a:solidFill>
                  <a:srgbClr val="EBEBEB"/>
                </a:solidFill>
              </a:rPr>
            </a:b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дітей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молодшого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шкільного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віку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2800" dirty="0">
                <a:solidFill>
                  <a:srgbClr val="EBEBEB"/>
                </a:solidFill>
              </a:rPr>
            </a:br>
            <a:r>
              <a:rPr lang="en-US" sz="2800" b="0" i="0" kern="1200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за</a:t>
            </a:r>
            <a:r>
              <a:rPr lang="en-US" sz="2800" b="0" i="0" kern="1200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dirty="0" err="1">
                <a:solidFill>
                  <a:srgbClr val="EBEBEB"/>
                </a:solidFill>
              </a:rPr>
              <a:t>методикою</a:t>
            </a:r>
            <a:r>
              <a:rPr lang="en-US" sz="2800" dirty="0">
                <a:solidFill>
                  <a:srgbClr val="EBEBEB"/>
                </a:solidFill>
              </a:rPr>
              <a:t> </a:t>
            </a:r>
            <a:r>
              <a:rPr lang="en-US" sz="2800" dirty="0" err="1">
                <a:solidFill>
                  <a:srgbClr val="EBEBEB"/>
                </a:solidFill>
              </a:rPr>
              <a:t>Філіпса</a:t>
            </a:r>
            <a:r>
              <a:rPr lang="en-US" sz="2800" dirty="0">
                <a:solidFill>
                  <a:srgbClr val="EBEBEB"/>
                </a:solidFill>
              </a:rPr>
              <a:t>, %</a:t>
            </a:r>
            <a:endParaRPr lang="uk-UA"/>
          </a:p>
        </p:txBody>
      </p:sp>
      <p:sp>
        <p:nvSpPr>
          <p:cNvPr id="24" name="Freeform 36">
            <a:extLst>
              <a:ext uri="{FF2B5EF4-FFF2-40B4-BE49-F238E27FC236}">
                <a16:creationId xmlns:a16="http://schemas.microsoft.com/office/drawing/2014/main" id="{708B1049-DECD-D5F5-BEC6-C7C8EECD4A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463681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EAE9D212-2D4C-1B1F-A683-A7457AA3B3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809954" cy="6858000"/>
          </a:xfrm>
          <a:custGeom>
            <a:avLst/>
            <a:gdLst>
              <a:gd name="connsiteX0" fmla="*/ 6465239 w 7809954"/>
              <a:gd name="connsiteY0" fmla="*/ 0 h 6858000"/>
              <a:gd name="connsiteX1" fmla="*/ 7808777 w 7809954"/>
              <a:gd name="connsiteY1" fmla="*/ 0 h 6858000"/>
              <a:gd name="connsiteX2" fmla="*/ 7783732 w 7809954"/>
              <a:gd name="connsiteY2" fmla="*/ 155676 h 6858000"/>
              <a:gd name="connsiteX3" fmla="*/ 7759863 w 7809954"/>
              <a:gd name="connsiteY3" fmla="*/ 310667 h 6858000"/>
              <a:gd name="connsiteX4" fmla="*/ 7736499 w 7809954"/>
              <a:gd name="connsiteY4" fmla="*/ 466344 h 6858000"/>
              <a:gd name="connsiteX5" fmla="*/ 7716496 w 7809954"/>
              <a:gd name="connsiteY5" fmla="*/ 622706 h 6858000"/>
              <a:gd name="connsiteX6" fmla="*/ 7696325 w 7809954"/>
              <a:gd name="connsiteY6" fmla="*/ 778383 h 6858000"/>
              <a:gd name="connsiteX7" fmla="*/ 7677499 w 7809954"/>
              <a:gd name="connsiteY7" fmla="*/ 934745 h 6858000"/>
              <a:gd name="connsiteX8" fmla="*/ 7661363 w 7809954"/>
              <a:gd name="connsiteY8" fmla="*/ 1089050 h 6858000"/>
              <a:gd name="connsiteX9" fmla="*/ 7646067 w 7809954"/>
              <a:gd name="connsiteY9" fmla="*/ 1245413 h 6858000"/>
              <a:gd name="connsiteX10" fmla="*/ 7632115 w 7809954"/>
              <a:gd name="connsiteY10" fmla="*/ 1401089 h 6858000"/>
              <a:gd name="connsiteX11" fmla="*/ 7620013 w 7809954"/>
              <a:gd name="connsiteY11" fmla="*/ 1554023 h 6858000"/>
              <a:gd name="connsiteX12" fmla="*/ 7607910 w 7809954"/>
              <a:gd name="connsiteY12" fmla="*/ 1709013 h 6858000"/>
              <a:gd name="connsiteX13" fmla="*/ 7597825 w 7809954"/>
              <a:gd name="connsiteY13" fmla="*/ 1861947 h 6858000"/>
              <a:gd name="connsiteX14" fmla="*/ 7589925 w 7809954"/>
              <a:gd name="connsiteY14" fmla="*/ 2014880 h 6858000"/>
              <a:gd name="connsiteX15" fmla="*/ 7581688 w 7809954"/>
              <a:gd name="connsiteY15" fmla="*/ 2167128 h 6858000"/>
              <a:gd name="connsiteX16" fmla="*/ 7574797 w 7809954"/>
              <a:gd name="connsiteY16" fmla="*/ 2318004 h 6858000"/>
              <a:gd name="connsiteX17" fmla="*/ 7569922 w 7809954"/>
              <a:gd name="connsiteY17" fmla="*/ 2467508 h 6858000"/>
              <a:gd name="connsiteX18" fmla="*/ 7565720 w 7809954"/>
              <a:gd name="connsiteY18" fmla="*/ 2617013 h 6858000"/>
              <a:gd name="connsiteX19" fmla="*/ 7561686 w 7809954"/>
              <a:gd name="connsiteY19" fmla="*/ 2765145 h 6858000"/>
              <a:gd name="connsiteX20" fmla="*/ 7559837 w 7809954"/>
              <a:gd name="connsiteY20" fmla="*/ 2911221 h 6858000"/>
              <a:gd name="connsiteX21" fmla="*/ 7557820 w 7809954"/>
              <a:gd name="connsiteY21" fmla="*/ 3057296 h 6858000"/>
              <a:gd name="connsiteX22" fmla="*/ 7556811 w 7809954"/>
              <a:gd name="connsiteY22" fmla="*/ 3201314 h 6858000"/>
              <a:gd name="connsiteX23" fmla="*/ 7557820 w 7809954"/>
              <a:gd name="connsiteY23" fmla="*/ 3343960 h 6858000"/>
              <a:gd name="connsiteX24" fmla="*/ 7557820 w 7809954"/>
              <a:gd name="connsiteY24" fmla="*/ 3485235 h 6858000"/>
              <a:gd name="connsiteX25" fmla="*/ 7559837 w 7809954"/>
              <a:gd name="connsiteY25" fmla="*/ 3625138 h 6858000"/>
              <a:gd name="connsiteX26" fmla="*/ 7562862 w 7809954"/>
              <a:gd name="connsiteY26" fmla="*/ 3762298 h 6858000"/>
              <a:gd name="connsiteX27" fmla="*/ 7565720 w 7809954"/>
              <a:gd name="connsiteY27" fmla="*/ 3898087 h 6858000"/>
              <a:gd name="connsiteX28" fmla="*/ 7568914 w 7809954"/>
              <a:gd name="connsiteY28" fmla="*/ 4031132 h 6858000"/>
              <a:gd name="connsiteX29" fmla="*/ 7573788 w 7809954"/>
              <a:gd name="connsiteY29" fmla="*/ 4163491 h 6858000"/>
              <a:gd name="connsiteX30" fmla="*/ 7578999 w 7809954"/>
              <a:gd name="connsiteY30" fmla="*/ 4293793 h 6858000"/>
              <a:gd name="connsiteX31" fmla="*/ 7583705 w 7809954"/>
              <a:gd name="connsiteY31" fmla="*/ 4421352 h 6858000"/>
              <a:gd name="connsiteX32" fmla="*/ 7596985 w 7809954"/>
              <a:gd name="connsiteY32" fmla="*/ 4670298 h 6858000"/>
              <a:gd name="connsiteX33" fmla="*/ 7611104 w 7809954"/>
              <a:gd name="connsiteY33" fmla="*/ 4908956 h 6858000"/>
              <a:gd name="connsiteX34" fmla="*/ 7625896 w 7809954"/>
              <a:gd name="connsiteY34" fmla="*/ 5138013 h 6858000"/>
              <a:gd name="connsiteX35" fmla="*/ 7642201 w 7809954"/>
              <a:gd name="connsiteY35" fmla="*/ 5354726 h 6858000"/>
              <a:gd name="connsiteX36" fmla="*/ 7659178 w 7809954"/>
              <a:gd name="connsiteY36" fmla="*/ 5561838 h 6858000"/>
              <a:gd name="connsiteX37" fmla="*/ 7677499 w 7809954"/>
              <a:gd name="connsiteY37" fmla="*/ 5753862 h 6858000"/>
              <a:gd name="connsiteX38" fmla="*/ 7695485 w 7809954"/>
              <a:gd name="connsiteY38" fmla="*/ 5934227 h 6858000"/>
              <a:gd name="connsiteX39" fmla="*/ 7713470 w 7809954"/>
              <a:gd name="connsiteY39" fmla="*/ 6100191 h 6858000"/>
              <a:gd name="connsiteX40" fmla="*/ 7730447 w 7809954"/>
              <a:gd name="connsiteY40" fmla="*/ 6252438 h 6858000"/>
              <a:gd name="connsiteX41" fmla="*/ 7746584 w 7809954"/>
              <a:gd name="connsiteY41" fmla="*/ 6387541 h 6858000"/>
              <a:gd name="connsiteX42" fmla="*/ 7761880 w 7809954"/>
              <a:gd name="connsiteY42" fmla="*/ 6509613 h 6858000"/>
              <a:gd name="connsiteX43" fmla="*/ 7774655 w 7809954"/>
              <a:gd name="connsiteY43" fmla="*/ 6612483 h 6858000"/>
              <a:gd name="connsiteX44" fmla="*/ 7786757 w 7809954"/>
              <a:gd name="connsiteY44" fmla="*/ 6698894 h 6858000"/>
              <a:gd name="connsiteX45" fmla="*/ 7804071 w 7809954"/>
              <a:gd name="connsiteY45" fmla="*/ 6817538 h 6858000"/>
              <a:gd name="connsiteX46" fmla="*/ 7809954 w 7809954"/>
              <a:gd name="connsiteY46" fmla="*/ 6858000 h 6858000"/>
              <a:gd name="connsiteX47" fmla="*/ 7157124 w 7809954"/>
              <a:gd name="connsiteY47" fmla="*/ 6858000 h 6858000"/>
              <a:gd name="connsiteX48" fmla="*/ 7157124 w 7809954"/>
              <a:gd name="connsiteY48" fmla="*/ 6858000 h 6858000"/>
              <a:gd name="connsiteX49" fmla="*/ 0 w 7809954"/>
              <a:gd name="connsiteY49" fmla="*/ 6858000 h 6858000"/>
              <a:gd name="connsiteX50" fmla="*/ 0 w 7809954"/>
              <a:gd name="connsiteY50" fmla="*/ 0 h 6858000"/>
              <a:gd name="connsiteX51" fmla="*/ 6465239 w 7809954"/>
              <a:gd name="connsiteY5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7809954" h="6858000">
                <a:moveTo>
                  <a:pt x="6465239" y="0"/>
                </a:moveTo>
                <a:lnTo>
                  <a:pt x="7808777" y="0"/>
                </a:lnTo>
                <a:lnTo>
                  <a:pt x="7783732" y="155676"/>
                </a:lnTo>
                <a:lnTo>
                  <a:pt x="7759863" y="310667"/>
                </a:lnTo>
                <a:lnTo>
                  <a:pt x="7736499" y="466344"/>
                </a:lnTo>
                <a:lnTo>
                  <a:pt x="7716496" y="622706"/>
                </a:lnTo>
                <a:lnTo>
                  <a:pt x="7696325" y="778383"/>
                </a:lnTo>
                <a:lnTo>
                  <a:pt x="7677499" y="934745"/>
                </a:lnTo>
                <a:lnTo>
                  <a:pt x="7661363" y="1089050"/>
                </a:lnTo>
                <a:lnTo>
                  <a:pt x="7646067" y="1245413"/>
                </a:lnTo>
                <a:lnTo>
                  <a:pt x="7632115" y="1401089"/>
                </a:lnTo>
                <a:lnTo>
                  <a:pt x="7620013" y="1554023"/>
                </a:lnTo>
                <a:lnTo>
                  <a:pt x="7607910" y="1709013"/>
                </a:lnTo>
                <a:lnTo>
                  <a:pt x="7597825" y="1861947"/>
                </a:lnTo>
                <a:lnTo>
                  <a:pt x="7589925" y="2014880"/>
                </a:lnTo>
                <a:lnTo>
                  <a:pt x="7581688" y="2167128"/>
                </a:lnTo>
                <a:lnTo>
                  <a:pt x="7574797" y="2318004"/>
                </a:lnTo>
                <a:lnTo>
                  <a:pt x="7569922" y="2467508"/>
                </a:lnTo>
                <a:lnTo>
                  <a:pt x="7565720" y="2617013"/>
                </a:lnTo>
                <a:lnTo>
                  <a:pt x="7561686" y="2765145"/>
                </a:lnTo>
                <a:lnTo>
                  <a:pt x="7559837" y="2911221"/>
                </a:lnTo>
                <a:lnTo>
                  <a:pt x="7557820" y="3057296"/>
                </a:lnTo>
                <a:lnTo>
                  <a:pt x="7556811" y="3201314"/>
                </a:lnTo>
                <a:lnTo>
                  <a:pt x="7557820" y="3343960"/>
                </a:lnTo>
                <a:lnTo>
                  <a:pt x="7557820" y="3485235"/>
                </a:lnTo>
                <a:lnTo>
                  <a:pt x="7559837" y="3625138"/>
                </a:lnTo>
                <a:lnTo>
                  <a:pt x="7562862" y="3762298"/>
                </a:lnTo>
                <a:lnTo>
                  <a:pt x="7565720" y="3898087"/>
                </a:lnTo>
                <a:lnTo>
                  <a:pt x="7568914" y="4031132"/>
                </a:lnTo>
                <a:lnTo>
                  <a:pt x="7573788" y="4163491"/>
                </a:lnTo>
                <a:lnTo>
                  <a:pt x="7578999" y="4293793"/>
                </a:lnTo>
                <a:lnTo>
                  <a:pt x="7583705" y="4421352"/>
                </a:lnTo>
                <a:lnTo>
                  <a:pt x="7596985" y="4670298"/>
                </a:lnTo>
                <a:lnTo>
                  <a:pt x="7611104" y="4908956"/>
                </a:lnTo>
                <a:lnTo>
                  <a:pt x="7625896" y="5138013"/>
                </a:lnTo>
                <a:lnTo>
                  <a:pt x="7642201" y="5354726"/>
                </a:lnTo>
                <a:lnTo>
                  <a:pt x="7659178" y="5561838"/>
                </a:lnTo>
                <a:lnTo>
                  <a:pt x="7677499" y="5753862"/>
                </a:lnTo>
                <a:lnTo>
                  <a:pt x="7695485" y="5934227"/>
                </a:lnTo>
                <a:lnTo>
                  <a:pt x="7713470" y="6100191"/>
                </a:lnTo>
                <a:lnTo>
                  <a:pt x="7730447" y="6252438"/>
                </a:lnTo>
                <a:lnTo>
                  <a:pt x="7746584" y="6387541"/>
                </a:lnTo>
                <a:lnTo>
                  <a:pt x="7761880" y="6509613"/>
                </a:lnTo>
                <a:lnTo>
                  <a:pt x="7774655" y="6612483"/>
                </a:lnTo>
                <a:lnTo>
                  <a:pt x="7786757" y="6698894"/>
                </a:lnTo>
                <a:lnTo>
                  <a:pt x="7804071" y="6817538"/>
                </a:lnTo>
                <a:lnTo>
                  <a:pt x="7809954" y="6858000"/>
                </a:lnTo>
                <a:lnTo>
                  <a:pt x="7157124" y="6858000"/>
                </a:lnTo>
                <a:lnTo>
                  <a:pt x="7157124" y="6858000"/>
                </a:lnTo>
                <a:lnTo>
                  <a:pt x="0" y="6858000"/>
                </a:lnTo>
                <a:lnTo>
                  <a:pt x="0" y="0"/>
                </a:lnTo>
                <a:lnTo>
                  <a:pt x="6465239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C439144-071B-107F-CD27-DDCA940798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30F1C0-8B34-E2D3-4C4A-B34792B08C12}"/>
              </a:ext>
            </a:extLst>
          </p:cNvPr>
          <p:cNvSpPr txBox="1"/>
          <p:nvPr/>
        </p:nvSpPr>
        <p:spPr>
          <a:xfrm>
            <a:off x="580374" y="789139"/>
            <a:ext cx="6918540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uk-UA" sz="2000" b="1" dirty="0">
                <a:latin typeface="Times New Roman"/>
                <a:cs typeface="Segoe UI"/>
              </a:rPr>
              <a:t>Результати дослідження тривожності </a:t>
            </a:r>
            <a:endParaRPr lang="ru-RU" sz="2000" dirty="0">
              <a:latin typeface="Century Gothic" panose="020B0502020202020204"/>
              <a:cs typeface="Segoe UI"/>
            </a:endParaRPr>
          </a:p>
          <a:p>
            <a:pPr algn="ctr"/>
            <a:r>
              <a:rPr lang="uk-UA" sz="2000" b="1" dirty="0">
                <a:latin typeface="Times New Roman"/>
                <a:cs typeface="Segoe UI"/>
              </a:rPr>
              <a:t>за методикою </a:t>
            </a:r>
            <a:r>
              <a:rPr lang="uk-UA" sz="2000" b="1" dirty="0" err="1">
                <a:latin typeface="Times New Roman"/>
                <a:cs typeface="Segoe UI"/>
              </a:rPr>
              <a:t>Філіпаса</a:t>
            </a:r>
            <a:r>
              <a:rPr lang="uk-UA" sz="2000" b="1" dirty="0">
                <a:latin typeface="Times New Roman"/>
                <a:cs typeface="Segoe UI"/>
              </a:rPr>
              <a:t>, %</a:t>
            </a:r>
            <a:r>
              <a:rPr lang="ru-RU" sz="2000" dirty="0">
                <a:latin typeface="Times New Roman"/>
                <a:cs typeface="Times New Roman"/>
              </a:rPr>
              <a:t> </a:t>
            </a:r>
            <a:endParaRPr lang="ru-RU" sz="2000"/>
          </a:p>
        </p:txBody>
      </p:sp>
      <p:graphicFrame>
        <p:nvGraphicFramePr>
          <p:cNvPr id="17" name="Таблиця 16">
            <a:extLst>
              <a:ext uri="{FF2B5EF4-FFF2-40B4-BE49-F238E27FC236}">
                <a16:creationId xmlns:a16="http://schemas.microsoft.com/office/drawing/2014/main" id="{78B6FC8D-64BA-BA16-6368-85434FA53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8258251"/>
              </p:ext>
            </p:extLst>
          </p:nvPr>
        </p:nvGraphicFramePr>
        <p:xfrm>
          <a:off x="323589" y="1544876"/>
          <a:ext cx="7146661" cy="53502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055249">
                  <a:extLst>
                    <a:ext uri="{9D8B030D-6E8A-4147-A177-3AD203B41FA5}">
                      <a16:colId xmlns:a16="http://schemas.microsoft.com/office/drawing/2014/main" val="2617181836"/>
                    </a:ext>
                  </a:extLst>
                </a:gridCol>
                <a:gridCol w="1973506">
                  <a:extLst>
                    <a:ext uri="{9D8B030D-6E8A-4147-A177-3AD203B41FA5}">
                      <a16:colId xmlns:a16="http://schemas.microsoft.com/office/drawing/2014/main" val="2705302551"/>
                    </a:ext>
                  </a:extLst>
                </a:gridCol>
                <a:gridCol w="1541437">
                  <a:extLst>
                    <a:ext uri="{9D8B030D-6E8A-4147-A177-3AD203B41FA5}">
                      <a16:colId xmlns:a16="http://schemas.microsoft.com/office/drawing/2014/main" val="2370423024"/>
                    </a:ext>
                  </a:extLst>
                </a:gridCol>
                <a:gridCol w="1576469">
                  <a:extLst>
                    <a:ext uri="{9D8B030D-6E8A-4147-A177-3AD203B41FA5}">
                      <a16:colId xmlns:a16="http://schemas.microsoft.com/office/drawing/2014/main" val="3298761222"/>
                    </a:ext>
                  </a:extLst>
                </a:gridCol>
              </a:tblGrid>
              <a:tr h="245243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Види тривожності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Високий рівень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Середній рівень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Низький рівень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4534048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Загальна тривожність у школі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10,7%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21,4%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67,8%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3998689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Переживання соціального стресу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7,1%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28,6%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64,3%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317277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Фрустрація потреби в досяг.  успіху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7,1%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24,9%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75%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3907624"/>
                  </a:ext>
                </a:extLst>
              </a:tr>
              <a:tr h="245243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Страх </a:t>
                      </a:r>
                      <a:r>
                        <a:rPr lang="uk-UA" sz="1800" err="1">
                          <a:effectLst/>
                          <a:latin typeface="Times New Roman"/>
                        </a:rPr>
                        <a:t>самовиражен</a:t>
                      </a:r>
                      <a:r>
                        <a:rPr lang="uk-UA" sz="1800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14,3%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10,7%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75%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198058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Страх </a:t>
                      </a:r>
                      <a:r>
                        <a:rPr lang="uk-UA" sz="1800" err="1">
                          <a:effectLst/>
                          <a:latin typeface="Times New Roman"/>
                        </a:rPr>
                        <a:t>перевір</a:t>
                      </a:r>
                      <a:r>
                        <a:rPr lang="uk-UA" sz="1800" dirty="0">
                          <a:effectLst/>
                          <a:latin typeface="Times New Roman"/>
                        </a:rPr>
                        <a:t> </a:t>
                      </a:r>
                    </a:p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err="1">
                          <a:effectLst/>
                          <a:latin typeface="Times New Roman"/>
                        </a:rPr>
                        <a:t>ки</a:t>
                      </a:r>
                      <a:r>
                        <a:rPr lang="uk-UA" sz="1800" dirty="0">
                          <a:effectLst/>
                          <a:latin typeface="Times New Roman"/>
                        </a:rPr>
                        <a:t> знань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3,6%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7,1%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89,3%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4389035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Страх не відповідати очікуванням оточуючих 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35,7%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10,7%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53,6%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9093258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Низький фізіологічний опір стресу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17,9%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12,5%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67,9%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7304361"/>
                  </a:ext>
                </a:extLst>
              </a:tr>
              <a:tr h="400135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Проблеми та страхи у відносинах з учителями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3,6%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7,1%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350"/>
                        </a:lnSpc>
                      </a:pPr>
                      <a:r>
                        <a:rPr lang="uk-UA" sz="1800" dirty="0">
                          <a:effectLst/>
                          <a:latin typeface="Times New Roman"/>
                        </a:rPr>
                        <a:t>89,3% </a:t>
                      </a:r>
                    </a:p>
                  </a:txBody>
                  <a:tcPr marL="57150" marR="5715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2237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7259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0</TotalTime>
  <Words>1038</Words>
  <Application>Microsoft Office PowerPoint</Application>
  <PresentationFormat>Широкий екран</PresentationFormat>
  <Paragraphs>209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Ион</vt:lpstr>
      <vt:lpstr>Психологічні особливості  формування самоідентичності  у дітей молодшого шкільного віку  </vt:lpstr>
      <vt:lpstr>Презентація PowerPoint</vt:lpstr>
      <vt:lpstr>Мета дослідження:  теоретико-експерементальне дослідження психологічних особливостей формування самоідентичності у дітей молодшого шкільного віку</vt:lpstr>
      <vt:lpstr>   Основні  завдання дослідження</vt:lpstr>
      <vt:lpstr>Методи дослідження</vt:lpstr>
      <vt:lpstr>Методики дослідження</vt:lpstr>
      <vt:lpstr>Взаємозв’язок внутрішніх і зовнішніх чинників у процесі формування самосвідомості дитини молодшого шкільного віку</vt:lpstr>
      <vt:lpstr>Рівнь самооцінки дітей молодшого шкільного віку  за методом Лонга-Зіллера «Символічне уявлення Я-образу»   та  методикою "Сходинки", %</vt:lpstr>
      <vt:lpstr>Рівнь тривожності  дітей молодшого шкільного віку  за методикою Філіпса, %</vt:lpstr>
      <vt:lpstr>Рівнь самооцінки дітей молодшого шкільного віку  за методом "12 тварин" Б.К.Пашнєва</vt:lpstr>
      <vt:lpstr>Програма  формування самоідентичності у дітей молодшого шкільного віку (2 заняття на тиждень) </vt:lpstr>
      <vt:lpstr>Презентація PowerPoint</vt:lpstr>
      <vt:lpstr>Практична  значущість  дослідження</vt:lpstr>
      <vt:lpstr>   ВИСНОВКИ</vt:lpstr>
      <vt:lpstr>Практична значущість дослідження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567</cp:revision>
  <dcterms:created xsi:type="dcterms:W3CDTF">2024-06-26T17:21:44Z</dcterms:created>
  <dcterms:modified xsi:type="dcterms:W3CDTF">2025-02-06T22:35:34Z</dcterms:modified>
</cp:coreProperties>
</file>