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Metadata/LabelInfo.xml" ContentType="application/vnd.ms-office.classificationlabels+xml"/>
  <Override PartName="/ppt/charts/style1.xml" ContentType="application/vnd.ms-office.chartstyle+xml"/>
  <Override PartName="/ppt/charts/colors1.xml" ContentType="application/vnd.ms-office.chartcolorstyle+xml"/>
  <Override PartName="/ppt/charts/style2.xml" ContentType="application/vnd.ms-office.chartstyle+xml"/>
  <Override PartName="/ppt/charts/colors2.xml" ContentType="application/vnd.ms-office.chartcolorstyle+xml"/>
  <Override PartName="/ppt/charts/style3.xml" ContentType="application/vnd.ms-office.chartstyle+xml"/>
  <Override PartName="/ppt/charts/colors3.xml" ContentType="application/vnd.ms-office.chartcolorstyle+xml"/>
  <Override PartName="/ppt/charts/style4.xml" ContentType="application/vnd.ms-office.chartstyle+xml"/>
  <Override PartName="/ppt/charts/colors4.xml" ContentType="application/vnd.ms-office.chartcolorstyle+xml"/>
  <Override PartName="/ppt/charts/style5.xml" ContentType="application/vnd.ms-office.chartstyle+xml"/>
  <Override PartName="/ppt/charts/colors5.xml" ContentType="application/vnd.ms-office.chartcolorstyle+xml"/>
  <Override PartName="/ppt/charts/style6.xml" ContentType="application/vnd.ms-office.chartstyle+xml"/>
  <Override PartName="/ppt/charts/colors6.xml" ContentType="application/vnd.ms-office.chartcolorstyle+xml"/>
  <Override PartName="/ppt/charts/style7.xml" ContentType="application/vnd.ms-office.chartstyle+xml"/>
  <Override PartName="/ppt/charts/colors7.xml" ContentType="application/vnd.ms-office.chartcolorstyle+xml"/>
  <Override PartName="/ppt/charts/style8.xml" ContentType="application/vnd.ms-office.chartstyle+xml"/>
  <Override PartName="/ppt/charts/colors8.xml" ContentType="application/vnd.ms-office.chartcolorstyle+xml"/>
  <Override PartName="/ppt/charts/style9.xml" ContentType="application/vnd.ms-office.chartstyle+xml"/>
  <Override PartName="/ppt/charts/colors9.xml" ContentType="application/vnd.ms-office.chartcolor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730" r:id="rId1"/>
  </p:sldMasterIdLst>
  <p:sldIdLst>
    <p:sldId id="256" r:id="rId2"/>
    <p:sldId id="257" r:id="rId3"/>
    <p:sldId id="258" r:id="rId4"/>
    <p:sldId id="259" r:id="rId5"/>
    <p:sldId id="286" r:id="rId6"/>
    <p:sldId id="275" r:id="rId7"/>
    <p:sldId id="277" r:id="rId8"/>
    <p:sldId id="278" r:id="rId9"/>
    <p:sldId id="276" r:id="rId10"/>
    <p:sldId id="279" r:id="rId11"/>
    <p:sldId id="280" r:id="rId12"/>
    <p:sldId id="281" r:id="rId13"/>
    <p:sldId id="282" r:id="rId14"/>
    <p:sldId id="287" r:id="rId15"/>
    <p:sldId id="288" r:id="rId16"/>
    <p:sldId id="289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61" autoAdjust="0"/>
    <p:restoredTop sz="94660"/>
  </p:normalViewPr>
  <p:slideViewPr>
    <p:cSldViewPr snapToGrid="0">
      <p:cViewPr varScale="1">
        <p:scale>
          <a:sx n="87" d="100"/>
          <a:sy n="87" d="100"/>
        </p:scale>
        <p:origin x="-533" y="-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1.xml"/><Relationship Id="rId2" Type="http://schemas.microsoft.com/office/2011/relationships/chartColorStyle" Target="colors1.xml"/><Relationship Id="rId1" Type="http://schemas.openxmlformats.org/officeDocument/2006/relationships/oleObject" Target="&#1050;&#1085;&#1080;&#1075;&#1072;1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oleObject" Target="&#1050;&#1085;&#1080;&#1075;&#1072;1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oleObject" Target="&#1050;&#1085;&#1080;&#1075;&#1072;1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5.xml"/><Relationship Id="rId2" Type="http://schemas.microsoft.com/office/2011/relationships/chartColorStyle" Target="colors5.xml"/><Relationship Id="rId1" Type="http://schemas.openxmlformats.org/officeDocument/2006/relationships/oleObject" Target="&#1050;&#1085;&#1080;&#1075;&#1072;1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oleObject" Target="&#1050;&#1085;&#1080;&#1075;&#1072;1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7.xml"/><Relationship Id="rId2" Type="http://schemas.microsoft.com/office/2011/relationships/chartColorStyle" Target="colors7.xml"/><Relationship Id="rId1" Type="http://schemas.openxmlformats.org/officeDocument/2006/relationships/oleObject" Target="&#1050;&#1085;&#1080;&#1075;&#1072;1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8.xml"/><Relationship Id="rId2" Type="http://schemas.microsoft.com/office/2011/relationships/chartColorStyle" Target="colors8.xml"/><Relationship Id="rId1" Type="http://schemas.openxmlformats.org/officeDocument/2006/relationships/oleObject" Target="&#1050;&#1085;&#1080;&#1075;&#1072;1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microsoft.com/office/2011/relationships/chartStyle" Target="style9.xml"/><Relationship Id="rId2" Type="http://schemas.microsoft.com/office/2011/relationships/chartColorStyle" Target="colors9.xml"/><Relationship Id="rId1" Type="http://schemas.openxmlformats.org/officeDocument/2006/relationships/oleObject" Target="&#1050;&#1085;&#1080;&#1075;&#1072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Лист4!$A$2</c:f>
              <c:strCache>
                <c:ptCount val="1"/>
                <c:pt idx="0">
                  <c:v>Самооцінка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Лист4!$B$1:$D$1</c:f>
              <c:strCache>
                <c:ptCount val="3"/>
                <c:pt idx="0">
                  <c:v>Низький рівень (%)</c:v>
                </c:pt>
                <c:pt idx="1">
                  <c:v>Середній рівень (%)</c:v>
                </c:pt>
                <c:pt idx="2">
                  <c:v>Високий рівень (%)</c:v>
                </c:pt>
              </c:strCache>
            </c:strRef>
          </c:cat>
          <c:val>
            <c:numRef>
              <c:f>Лист4!$B$2:$D$2</c:f>
              <c:numCache>
                <c:formatCode>General</c:formatCode>
                <c:ptCount val="3"/>
                <c:pt idx="0">
                  <c:v>49.5</c:v>
                </c:pt>
                <c:pt idx="1">
                  <c:v>42.5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7D5-418F-86A1-933D3677E95E}"/>
            </c:ext>
          </c:extLst>
        </c:ser>
        <c:ser>
          <c:idx val="1"/>
          <c:order val="1"/>
          <c:tx>
            <c:strRef>
              <c:f>Лист4!#REF!</c:f>
              <c:strCache>
                <c:ptCount val="1"/>
                <c:pt idx="0">
                  <c:v>#REF!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Лист4!$B$1:$D$1</c:f>
              <c:strCache>
                <c:ptCount val="3"/>
                <c:pt idx="0">
                  <c:v>Низький рівень (%)</c:v>
                </c:pt>
                <c:pt idx="1">
                  <c:v>Середній рівень (%)</c:v>
                </c:pt>
                <c:pt idx="2">
                  <c:v>Високий рівень (%)</c:v>
                </c:pt>
              </c:strCache>
            </c:strRef>
          </c:cat>
          <c:val>
            <c:numRef>
              <c:f>Лист4!#REF!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7D5-418F-86A1-933D3677E95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4615936"/>
        <c:axId val="194638208"/>
      </c:barChart>
      <c:catAx>
        <c:axId val="19461593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638208"/>
        <c:crosses val="autoZero"/>
        <c:auto val="1"/>
        <c:lblAlgn val="ctr"/>
        <c:lblOffset val="100"/>
        <c:noMultiLvlLbl val="0"/>
      </c:catAx>
      <c:valAx>
        <c:axId val="194638208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4615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Лист5!$B$1</c:f>
              <c:strCache>
                <c:ptCount val="1"/>
                <c:pt idx="0">
                  <c:v>Низький рівень (%)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Лист5!$A$2:$A$5</c:f>
              <c:strCache>
                <c:ptCount val="4"/>
                <c:pt idx="0">
                  <c:v>Тривожність</c:v>
                </c:pt>
                <c:pt idx="1">
                  <c:v>Фрустрація</c:v>
                </c:pt>
                <c:pt idx="2">
                  <c:v>Агресивність</c:v>
                </c:pt>
                <c:pt idx="3">
                  <c:v>Ригідність</c:v>
                </c:pt>
              </c:strCache>
            </c:strRef>
          </c:cat>
          <c:val>
            <c:numRef>
              <c:f>Лист5!$B$2:$B$5</c:f>
              <c:numCache>
                <c:formatCode>General</c:formatCode>
                <c:ptCount val="4"/>
                <c:pt idx="0">
                  <c:v>0</c:v>
                </c:pt>
                <c:pt idx="1">
                  <c:v>20</c:v>
                </c:pt>
                <c:pt idx="2">
                  <c:v>7.5</c:v>
                </c:pt>
                <c:pt idx="3">
                  <c:v>17.5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CE1-4D1B-8A7C-2A36F7860705}"/>
            </c:ext>
          </c:extLst>
        </c:ser>
        <c:ser>
          <c:idx val="1"/>
          <c:order val="1"/>
          <c:tx>
            <c:strRef>
              <c:f>Лист5!$C$1</c:f>
              <c:strCache>
                <c:ptCount val="1"/>
                <c:pt idx="0">
                  <c:v>Середній рівень (%)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Лист5!$A$2:$A$5</c:f>
              <c:strCache>
                <c:ptCount val="4"/>
                <c:pt idx="0">
                  <c:v>Тривожність</c:v>
                </c:pt>
                <c:pt idx="1">
                  <c:v>Фрустрація</c:v>
                </c:pt>
                <c:pt idx="2">
                  <c:v>Агресивність</c:v>
                </c:pt>
                <c:pt idx="3">
                  <c:v>Ригідність</c:v>
                </c:pt>
              </c:strCache>
            </c:strRef>
          </c:cat>
          <c:val>
            <c:numRef>
              <c:f>Лист5!$C$2:$C$5</c:f>
              <c:numCache>
                <c:formatCode>General</c:formatCode>
                <c:ptCount val="4"/>
                <c:pt idx="0">
                  <c:v>45</c:v>
                </c:pt>
                <c:pt idx="1">
                  <c:v>0</c:v>
                </c:pt>
                <c:pt idx="2">
                  <c:v>75</c:v>
                </c:pt>
                <c:pt idx="3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CE1-4D1B-8A7C-2A36F7860705}"/>
            </c:ext>
          </c:extLst>
        </c:ser>
        <c:ser>
          <c:idx val="2"/>
          <c:order val="2"/>
          <c:tx>
            <c:strRef>
              <c:f>Лист5!$D$1</c:f>
              <c:strCache>
                <c:ptCount val="1"/>
                <c:pt idx="0">
                  <c:v>Високий рівень (%)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Лист5!$A$2:$A$5</c:f>
              <c:strCache>
                <c:ptCount val="4"/>
                <c:pt idx="0">
                  <c:v>Тривожність</c:v>
                </c:pt>
                <c:pt idx="1">
                  <c:v>Фрустрація</c:v>
                </c:pt>
                <c:pt idx="2">
                  <c:v>Агресивність</c:v>
                </c:pt>
                <c:pt idx="3">
                  <c:v>Ригідність</c:v>
                </c:pt>
              </c:strCache>
            </c:strRef>
          </c:cat>
          <c:val>
            <c:numRef>
              <c:f>Лист5!$D$2:$D$5</c:f>
              <c:numCache>
                <c:formatCode>General</c:formatCode>
                <c:ptCount val="4"/>
                <c:pt idx="0">
                  <c:v>27.5</c:v>
                </c:pt>
                <c:pt idx="1">
                  <c:v>17.5</c:v>
                </c:pt>
                <c:pt idx="2">
                  <c:v>17.5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CE1-4D1B-8A7C-2A36F7860705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183744"/>
        <c:axId val="195185280"/>
      </c:barChart>
      <c:catAx>
        <c:axId val="19518374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185280"/>
        <c:crosses val="autoZero"/>
        <c:auto val="1"/>
        <c:lblAlgn val="ctr"/>
        <c:lblOffset val="100"/>
        <c:noMultiLvlLbl val="0"/>
      </c:catAx>
      <c:valAx>
        <c:axId val="195185280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1837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50"/>
      <c:rotY val="0"/>
      <c:depthPercent val="100"/>
      <c:rAngAx val="0"/>
      <c:perspective val="3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Лист4!$A$2</c:f>
              <c:strCache>
                <c:ptCount val="1"/>
                <c:pt idx="0">
                  <c:v>Самооцінка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E39B-4555-963E-46ACA26271E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E39B-4555-963E-46ACA26271E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254000" sx="102000" sy="102000" algn="ctr" rotWithShape="0">
                  <a:prstClr val="black">
                    <a:alpha val="20000"/>
                  </a:prstClr>
                </a:outerShdw>
              </a:effectLst>
              <a:sp3d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E39B-4555-963E-46ACA26271ED}"/>
              </c:ext>
            </c:extLst>
          </c:dPt>
          <c:dLbls>
            <c:spPr>
              <a:pattFill prst="pct75">
                <a:fgClr>
                  <a:schemeClr val="dk1">
                    <a:lumMod val="75000"/>
                    <a:lumOff val="25000"/>
                  </a:schemeClr>
                </a:fgClr>
                <a:bgClr>
                  <a:schemeClr val="dk1">
                    <a:lumMod val="65000"/>
                    <a:lumOff val="35000"/>
                  </a:schemeClr>
                </a:bgClr>
              </a:patt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>
                  <a:solidFill>
                    <a:schemeClr val="dk1">
                      <a:lumMod val="50000"/>
                      <a:lumOff val="50000"/>
                    </a:schemeClr>
                  </a:solidFill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Лист4!$B$1:$D$1</c:f>
              <c:strCache>
                <c:ptCount val="3"/>
                <c:pt idx="0">
                  <c:v>Низький рівень (%)</c:v>
                </c:pt>
                <c:pt idx="1">
                  <c:v>Середній рівень (%)</c:v>
                </c:pt>
                <c:pt idx="2">
                  <c:v>Високий рівень (%)</c:v>
                </c:pt>
              </c:strCache>
            </c:strRef>
          </c:cat>
          <c:val>
            <c:numRef>
              <c:f>Лист4!$B$2:$D$2</c:f>
              <c:numCache>
                <c:formatCode>General</c:formatCode>
                <c:ptCount val="3"/>
                <c:pt idx="0">
                  <c:v>49.5</c:v>
                </c:pt>
                <c:pt idx="1">
                  <c:v>42.5</c:v>
                </c:pt>
                <c:pt idx="2">
                  <c:v>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6-E39B-4555-963E-46ACA26271ED}"/>
            </c:ext>
          </c:extLst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r"/>
      <c:layout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uk-UA"/>
              <a:t>Експериментальна група</a:t>
            </a:r>
            <a:r>
              <a:rPr lang="en-US"/>
              <a:t>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Лист1!$A$4</c:f>
              <c:strCache>
                <c:ptCount val="1"/>
                <c:pt idx="0">
                  <c:v>Експериментальна,  до експерименту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Лист1!$B$2:$D$3</c:f>
              <c:multiLvlStrCache>
                <c:ptCount val="3"/>
                <c:lvl>
                  <c:pt idx="0">
                    <c:v>Фрустрація</c:v>
                  </c:pt>
                  <c:pt idx="1">
                    <c:v>Агресія</c:v>
                  </c:pt>
                  <c:pt idx="2">
                    <c:v>Ригідність</c:v>
                  </c:pt>
                </c:lvl>
                <c:lvl>
                  <c:pt idx="0">
                    <c:v>Методика Г. Айзенка</c:v>
                  </c:pt>
                </c:lvl>
              </c:multiLvlStrCache>
            </c:multiLvl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10.57</c:v>
                </c:pt>
                <c:pt idx="1">
                  <c:v>12.57</c:v>
                </c:pt>
                <c:pt idx="2">
                  <c:v>12.57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1CA-4757-B310-A633ACEFED7B}"/>
            </c:ext>
          </c:extLst>
        </c:ser>
        <c:ser>
          <c:idx val="1"/>
          <c:order val="1"/>
          <c:tx>
            <c:strRef>
              <c:f>Лист1!$A$5</c:f>
              <c:strCache>
                <c:ptCount val="1"/>
                <c:pt idx="0">
                  <c:v>Експериментальна, після експерименту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multiLvlStrRef>
              <c:f>Лист1!$B$2:$D$3</c:f>
              <c:multiLvlStrCache>
                <c:ptCount val="3"/>
                <c:lvl>
                  <c:pt idx="0">
                    <c:v>Фрустрація</c:v>
                  </c:pt>
                  <c:pt idx="1">
                    <c:v>Агресія</c:v>
                  </c:pt>
                  <c:pt idx="2">
                    <c:v>Ригідність</c:v>
                  </c:pt>
                </c:lvl>
                <c:lvl>
                  <c:pt idx="0">
                    <c:v>Методика Г. Айзенка</c:v>
                  </c:pt>
                </c:lvl>
              </c:multiLvlStrCache>
            </c:multiLvlStrRef>
          </c:cat>
          <c:val>
            <c:numRef>
              <c:f>Лист1!$B$5:$D$5</c:f>
              <c:numCache>
                <c:formatCode>General</c:formatCode>
                <c:ptCount val="3"/>
                <c:pt idx="0">
                  <c:v>7</c:v>
                </c:pt>
                <c:pt idx="1">
                  <c:v>9.2899999999999991</c:v>
                </c:pt>
                <c:pt idx="2">
                  <c:v>8.2899999999999991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1CA-4757-B310-A633ACEFED7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506944"/>
        <c:axId val="195508480"/>
      </c:barChart>
      <c:catAx>
        <c:axId val="195506944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508480"/>
        <c:crosses val="autoZero"/>
        <c:auto val="1"/>
        <c:lblAlgn val="ctr"/>
        <c:lblOffset val="100"/>
        <c:noMultiLvlLbl val="0"/>
      </c:catAx>
      <c:valAx>
        <c:axId val="195508480"/>
        <c:scaling>
          <c:orientation val="minMax"/>
        </c:scaling>
        <c:delete val="0"/>
        <c:axPos val="b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50694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Експериментальна</a:t>
            </a:r>
            <a:r>
              <a:rPr lang="ru-RU" baseline="0"/>
              <a:t> група</a:t>
            </a:r>
            <a:endParaRPr lang="ru-RU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Лист2!$A$4</c:f>
              <c:strCache>
                <c:ptCount val="1"/>
                <c:pt idx="0">
                  <c:v>Експериментальна,  до експерименту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Лист2!$B$2:$C$3</c:f>
              <c:strCache>
                <c:ptCount val="2"/>
                <c:pt idx="0">
                  <c:v>Реактивна</c:v>
                </c:pt>
                <c:pt idx="1">
                  <c:v>Особистісна</c:v>
                </c:pt>
              </c:strCache>
              <c:extLst xmlns:c16r2="http://schemas.microsoft.com/office/drawing/2015/06/chart"/>
            </c:strRef>
          </c:cat>
          <c:val>
            <c:numRef>
              <c:f>Лист2!$B$4:$C$4</c:f>
              <c:numCache>
                <c:formatCode>General</c:formatCode>
                <c:ptCount val="2"/>
                <c:pt idx="0">
                  <c:v>48.43</c:v>
                </c:pt>
                <c:pt idx="1">
                  <c:v>50.3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636A-4F7E-93A0-19E05F899974}"/>
            </c:ext>
          </c:extLst>
        </c:ser>
        <c:ser>
          <c:idx val="1"/>
          <c:order val="1"/>
          <c:tx>
            <c:strRef>
              <c:f>Лист2!$A$5</c:f>
              <c:strCache>
                <c:ptCount val="1"/>
                <c:pt idx="0">
                  <c:v>Експериментальна, після експерименту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Лист2!$B$2:$C$3</c:f>
              <c:strCache>
                <c:ptCount val="2"/>
                <c:pt idx="0">
                  <c:v>Реактивна</c:v>
                </c:pt>
                <c:pt idx="1">
                  <c:v>Особистісна</c:v>
                </c:pt>
              </c:strCache>
              <c:extLst xmlns:c16r2="http://schemas.microsoft.com/office/drawing/2015/06/chart"/>
            </c:strRef>
          </c:cat>
          <c:val>
            <c:numRef>
              <c:f>Лист2!$B$5:$C$5</c:f>
              <c:numCache>
                <c:formatCode>General</c:formatCode>
                <c:ptCount val="2"/>
                <c:pt idx="0">
                  <c:v>39.57</c:v>
                </c:pt>
                <c:pt idx="1">
                  <c:v>40.86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636A-4F7E-93A0-19E05F899974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543808"/>
        <c:axId val="195545344"/>
      </c:barChart>
      <c:catAx>
        <c:axId val="1955438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545344"/>
        <c:crosses val="autoZero"/>
        <c:auto val="1"/>
        <c:lblAlgn val="ctr"/>
        <c:lblOffset val="100"/>
        <c:noMultiLvlLbl val="0"/>
      </c:catAx>
      <c:valAx>
        <c:axId val="19554534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54380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Контрольна група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3.2521187700113675E-2"/>
          <c:y val="0.2455816694958079"/>
          <c:w val="0.94889527647124994"/>
          <c:h val="0.6897243758753479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Лист3!$A$4</c:f>
              <c:strCache>
                <c:ptCount val="1"/>
                <c:pt idx="0">
                  <c:v>Контрольна,  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Лист3!$B$1:$D$3</c:f>
              <c:strCache>
                <c:ptCount val="3"/>
                <c:pt idx="0">
                  <c:v>Фрустрація</c:v>
                </c:pt>
                <c:pt idx="1">
                  <c:v>Агресія</c:v>
                </c:pt>
                <c:pt idx="2">
                  <c:v>Ригідність</c:v>
                </c:pt>
              </c:strCache>
              <c:extLst xmlns:c16r2="http://schemas.microsoft.com/office/drawing/2015/06/chart"/>
            </c:strRef>
          </c:cat>
          <c:val>
            <c:numRef>
              <c:f>Лист3!$B$4:$D$4</c:f>
              <c:numCache>
                <c:formatCode>General</c:formatCode>
                <c:ptCount val="3"/>
                <c:pt idx="0">
                  <c:v>7.1</c:v>
                </c:pt>
                <c:pt idx="1">
                  <c:v>10.7</c:v>
                </c:pt>
                <c:pt idx="2">
                  <c:v>9.4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13C-40F9-8432-64FC146B4EFB}"/>
            </c:ext>
          </c:extLst>
        </c:ser>
        <c:ser>
          <c:idx val="1"/>
          <c:order val="1"/>
          <c:tx>
            <c:strRef>
              <c:f>Лист3!$A$5</c:f>
              <c:strCache>
                <c:ptCount val="1"/>
                <c:pt idx="0">
                  <c:v>до експерименту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Лист3!$B$1:$D$3</c:f>
              <c:strCache>
                <c:ptCount val="3"/>
                <c:pt idx="0">
                  <c:v>Фрустрація</c:v>
                </c:pt>
                <c:pt idx="1">
                  <c:v>Агресія</c:v>
                </c:pt>
                <c:pt idx="2">
                  <c:v>Ригідність</c:v>
                </c:pt>
              </c:strCache>
              <c:extLst xmlns:c16r2="http://schemas.microsoft.com/office/drawing/2015/06/chart"/>
            </c:strRef>
          </c:cat>
          <c:val>
            <c:numRef>
              <c:f>Лист3!$B$5:$D$5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13C-40F9-8432-64FC146B4EFB}"/>
            </c:ext>
          </c:extLst>
        </c:ser>
        <c:ser>
          <c:idx val="2"/>
          <c:order val="2"/>
          <c:tx>
            <c:strRef>
              <c:f>Лист3!$A$6</c:f>
              <c:strCache>
                <c:ptCount val="1"/>
                <c:pt idx="0">
                  <c:v>Контрольна, </c:v>
                </c:pt>
              </c:strCache>
            </c:strRef>
          </c:tx>
          <c:spPr>
            <a:solidFill>
              <a:schemeClr val="accent3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Лист3!$B$1:$D$3</c:f>
              <c:strCache>
                <c:ptCount val="3"/>
                <c:pt idx="0">
                  <c:v>Фрустрація</c:v>
                </c:pt>
                <c:pt idx="1">
                  <c:v>Агресія</c:v>
                </c:pt>
                <c:pt idx="2">
                  <c:v>Ригідність</c:v>
                </c:pt>
              </c:strCache>
              <c:extLst xmlns:c16r2="http://schemas.microsoft.com/office/drawing/2015/06/chart"/>
            </c:strRef>
          </c:cat>
          <c:val>
            <c:numRef>
              <c:f>Лист3!$B$6:$D$6</c:f>
              <c:numCache>
                <c:formatCode>General</c:formatCode>
                <c:ptCount val="3"/>
                <c:pt idx="0">
                  <c:v>7</c:v>
                </c:pt>
                <c:pt idx="1">
                  <c:v>11.1</c:v>
                </c:pt>
                <c:pt idx="2">
                  <c:v>10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513C-40F9-8432-64FC146B4EFB}"/>
            </c:ext>
          </c:extLst>
        </c:ser>
        <c:ser>
          <c:idx val="3"/>
          <c:order val="3"/>
          <c:tx>
            <c:strRef>
              <c:f>Лист3!$A$7</c:f>
              <c:strCache>
                <c:ptCount val="1"/>
                <c:pt idx="0">
                  <c:v>після експерименту</c:v>
                </c:pt>
              </c:strCache>
            </c:strRef>
          </c:tx>
          <c:spPr>
            <a:solidFill>
              <a:schemeClr val="accent4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Лист3!$B$1:$D$3</c:f>
              <c:strCache>
                <c:ptCount val="3"/>
                <c:pt idx="0">
                  <c:v>Фрустрація</c:v>
                </c:pt>
                <c:pt idx="1">
                  <c:v>Агресія</c:v>
                </c:pt>
                <c:pt idx="2">
                  <c:v>Ригідність</c:v>
                </c:pt>
              </c:strCache>
              <c:extLst xmlns:c16r2="http://schemas.microsoft.com/office/drawing/2015/06/chart"/>
            </c:strRef>
          </c:cat>
          <c:val>
            <c:numRef>
              <c:f>Лист3!$B$7:$D$7</c:f>
              <c:numCache>
                <c:formatCode>General</c:formatCode>
                <c:ptCount val="3"/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513C-40F9-8432-64FC146B4EFB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560192"/>
        <c:axId val="195561728"/>
      </c:barChart>
      <c:catAx>
        <c:axId val="19556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561728"/>
        <c:crosses val="autoZero"/>
        <c:auto val="1"/>
        <c:lblAlgn val="ctr"/>
        <c:lblOffset val="100"/>
        <c:noMultiLvlLbl val="0"/>
      </c:catAx>
      <c:valAx>
        <c:axId val="1955617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560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Контрольна група 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Лист4!$B$2:$B$3</c:f>
              <c:strCache>
                <c:ptCount val="2"/>
                <c:pt idx="0">
                  <c:v>Тривожність за Спілбергером-Ханіним</c:v>
                </c:pt>
                <c:pt idx="1">
                  <c:v>Реактивна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Лист4!$A$4:$A$7</c:f>
              <c:strCache>
                <c:ptCount val="4"/>
                <c:pt idx="0">
                  <c:v>Контрольна,  </c:v>
                </c:pt>
                <c:pt idx="1">
                  <c:v>до експерименту</c:v>
                </c:pt>
                <c:pt idx="2">
                  <c:v>Контрольна, </c:v>
                </c:pt>
                <c:pt idx="3">
                  <c:v>після експерименту</c:v>
                </c:pt>
              </c:strCache>
            </c:strRef>
          </c:cat>
          <c:val>
            <c:numRef>
              <c:f>Лист4!$B$4:$B$7</c:f>
              <c:numCache>
                <c:formatCode>General</c:formatCode>
                <c:ptCount val="4"/>
                <c:pt idx="0">
                  <c:v>56.3</c:v>
                </c:pt>
                <c:pt idx="2">
                  <c:v>56.3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1D16-45CC-8440-83396F733486}"/>
            </c:ext>
          </c:extLst>
        </c:ser>
        <c:ser>
          <c:idx val="1"/>
          <c:order val="1"/>
          <c:tx>
            <c:strRef>
              <c:f>Лист4!$C$2:$C$3</c:f>
              <c:strCache>
                <c:ptCount val="2"/>
                <c:pt idx="0">
                  <c:v>Тривожність за Спілбергером-Ханіним</c:v>
                </c:pt>
                <c:pt idx="1">
                  <c:v>Особистісна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Лист4!$A$4:$A$7</c:f>
              <c:strCache>
                <c:ptCount val="4"/>
                <c:pt idx="0">
                  <c:v>Контрольна,  </c:v>
                </c:pt>
                <c:pt idx="1">
                  <c:v>до експерименту</c:v>
                </c:pt>
                <c:pt idx="2">
                  <c:v>Контрольна, </c:v>
                </c:pt>
                <c:pt idx="3">
                  <c:v>після експерименту</c:v>
                </c:pt>
              </c:strCache>
            </c:strRef>
          </c:cat>
          <c:val>
            <c:numRef>
              <c:f>Лист4!$C$4:$C$7</c:f>
              <c:numCache>
                <c:formatCode>General</c:formatCode>
                <c:ptCount val="4"/>
                <c:pt idx="0">
                  <c:v>47.9</c:v>
                </c:pt>
                <c:pt idx="2">
                  <c:v>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1D16-45CC-8440-83396F733486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605248"/>
        <c:axId val="195606784"/>
      </c:barChart>
      <c:catAx>
        <c:axId val="1956052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606784"/>
        <c:crosses val="autoZero"/>
        <c:auto val="1"/>
        <c:lblAlgn val="ctr"/>
        <c:lblOffset val="100"/>
        <c:noMultiLvlLbl val="0"/>
      </c:catAx>
      <c:valAx>
        <c:axId val="195606784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6052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Експериментальна група</a:t>
            </a:r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>
        <c:manualLayout>
          <c:layoutTarget val="inner"/>
          <c:xMode val="edge"/>
          <c:yMode val="edge"/>
          <c:x val="0"/>
          <c:y val="0.25032407407407409"/>
          <c:w val="0.93888888888888888"/>
          <c:h val="0.59241068824730247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До участі (ЕГ)</c:v>
                </c:pt>
              </c:strCache>
            </c:strRef>
          </c:tx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Низький рівень</c:v>
                </c:pt>
                <c:pt idx="1">
                  <c:v>Середній рівень</c:v>
                </c:pt>
                <c:pt idx="2">
                  <c:v>Високий рівень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62.5</c:v>
                </c:pt>
                <c:pt idx="1">
                  <c:v>17.5</c:v>
                </c:pt>
                <c:pt idx="2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77-4136-8954-0B5B446C7881}"/>
            </c:ext>
          </c:extLst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Після участі (ЕГ)</c:v>
                </c:pt>
              </c:strCache>
            </c:strRef>
          </c:tx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Низький рівень</c:v>
                </c:pt>
                <c:pt idx="1">
                  <c:v>Середній рівень</c:v>
                </c:pt>
                <c:pt idx="2">
                  <c:v>Високий рівень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60</c:v>
                </c:pt>
                <c:pt idx="1">
                  <c:v>29.5</c:v>
                </c:pt>
                <c:pt idx="2">
                  <c:v>10.5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5977-4136-8954-0B5B446C788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724800"/>
        <c:axId val="195726336"/>
      </c:barChart>
      <c:catAx>
        <c:axId val="1957248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726336"/>
        <c:crosses val="autoZero"/>
        <c:auto val="1"/>
        <c:lblAlgn val="ctr"/>
        <c:lblOffset val="100"/>
        <c:noMultiLvlLbl val="0"/>
      </c:catAx>
      <c:valAx>
        <c:axId val="195726336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7248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ru-RU"/>
              <a:t>Контрольна</a:t>
            </a:r>
            <a:r>
              <a:rPr lang="ru-RU" baseline="0"/>
              <a:t> група</a:t>
            </a:r>
            <a:endParaRPr lang="ru-RU"/>
          </a:p>
        </c:rich>
      </c:tx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Низький рівень</c:v>
                </c:pt>
                <c:pt idx="1">
                  <c:v>Середній рівень</c:v>
                </c:pt>
                <c:pt idx="2">
                  <c:v>Високий рівень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65</c:v>
                </c:pt>
                <c:pt idx="1">
                  <c:v>20</c:v>
                </c:pt>
                <c:pt idx="2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ACE7-4C41-95EF-A17DED9CEBF1}"/>
            </c:ext>
          </c:extLst>
        </c:ser>
        <c:ser>
          <c:idx val="1"/>
          <c:order val="1"/>
          <c:spPr>
            <a:solidFill>
              <a:schemeClr val="accent2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Низький рівень</c:v>
                </c:pt>
                <c:pt idx="1">
                  <c:v>Середній рівень</c:v>
                </c:pt>
                <c:pt idx="2">
                  <c:v>Високий рівень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63</c:v>
                </c:pt>
                <c:pt idx="1">
                  <c:v>21</c:v>
                </c:pt>
                <c:pt idx="2">
                  <c:v>16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ACE7-4C41-95EF-A17DED9CEBF1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195630592"/>
        <c:axId val="195632128"/>
      </c:barChart>
      <c:catAx>
        <c:axId val="1956305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195632128"/>
        <c:crosses val="autoZero"/>
        <c:auto val="1"/>
        <c:lblAlgn val="ctr"/>
        <c:lblOffset val="100"/>
        <c:noMultiLvlLbl val="0"/>
      </c:catAx>
      <c:valAx>
        <c:axId val="195632128"/>
        <c:scaling>
          <c:orientation val="minMax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crossAx val="1956305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solidFill>
          <a:schemeClr val="lt1">
            <a:lumMod val="95000"/>
            <a:alpha val="39000"/>
          </a:schemeClr>
        </a:solidFill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264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pattFill prst="pct75">
        <a:fgClr>
          <a:schemeClr val="dk1">
            <a:lumMod val="75000"/>
            <a:lumOff val="25000"/>
          </a:schemeClr>
        </a:fgClr>
        <a:bgClr>
          <a:schemeClr val="dk1">
            <a:lumMod val="65000"/>
            <a:lumOff val="35000"/>
          </a:schemeClr>
        </a:bgClr>
      </a:pattFill>
      <a:effectLst>
        <a:outerShdw blurRad="50800" dist="38100" dir="2700000" algn="tl" rotWithShape="0">
          <a:prstClr val="black">
            <a:alpha val="40000"/>
          </a:prstClr>
        </a:outerShdw>
      </a:effectLst>
    </cs:spPr>
    <cs:defRPr sz="1000" b="1" i="0" u="none" strike="noStrike" kern="1200" baseline="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254000" sx="102000" sy="102000" algn="ctr" rotWithShape="0">
          <a:prstClr val="black">
            <a:alpha val="20000"/>
          </a:prstClr>
        </a:outerShdw>
      </a:effectLst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218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7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9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22778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799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8250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444549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60055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857444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01762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3772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87910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67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7111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0339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5122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1536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164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241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58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87000">
              <a:schemeClr val="tx2">
                <a:lumMod val="40000"/>
                <a:lumOff val="60000"/>
              </a:schemeClr>
            </a:gs>
            <a:gs pos="100000">
              <a:schemeClr val="bg2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9577175-7C94-4E9D-8819-5E9C38FB7CDE}" type="datetimeFigureOut">
              <a:rPr lang="ru-RU" smtClean="0"/>
              <a:t>05.02.2025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5BBF067-878F-4DEC-86B3-362FC0164F1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86791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  <p:sldLayoutId id="2147483742" r:id="rId12"/>
    <p:sldLayoutId id="2147483743" r:id="rId13"/>
    <p:sldLayoutId id="2147483744" r:id="rId14"/>
    <p:sldLayoutId id="2147483745" r:id="rId15"/>
    <p:sldLayoutId id="2147483746" r:id="rId16"/>
    <p:sldLayoutId id="214748374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4pPr>
      <a:lvl5pPr marL="21145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50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"/>
          <p:cNvSpPr>
            <a:spLocks noGrp="1" noChangeArrowheads="1"/>
          </p:cNvSpPr>
          <p:nvPr>
            <p:ph type="ctrTitle"/>
          </p:nvPr>
        </p:nvSpPr>
        <p:spPr bwMode="auto">
          <a:xfrm>
            <a:off x="736270" y="35093"/>
            <a:ext cx="10699667" cy="63863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uk-UA" altLang="ru-RU" sz="1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2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кваліфікаційна</a:t>
            </a: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kumimoji="0" lang="uk-UA" altLang="ru-RU" sz="2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РОБОТА</a:t>
            </a:r>
            <a:endParaRPr kumimoji="0" lang="ru-RU" altLang="ru-RU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altLang="ru-RU" sz="14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 тему :</a:t>
            </a: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algn="ctr" defTabSz="914400" eaLnBrk="0" fontAlgn="base" hangingPunct="0">
              <a:spcAft>
                <a:spcPct val="0"/>
              </a:spcAft>
            </a:pPr>
            <a:r>
              <a:rPr kumimoji="0" lang="uk-UA" alt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uk-UA" sz="2400" b="1" dirty="0">
                <a:solidFill>
                  <a:schemeClr val="bg1"/>
                </a:solidFill>
              </a:rPr>
              <a:t>ОСОБЛИВОСТІ ПСИХОЛОГІЧНОЇ КОРЕКЦІЇ ТРИВОЖНИХ СТАНІВ СТУДЕНТІВ</a:t>
            </a:r>
            <a:r>
              <a:rPr kumimoji="0" lang="uk-UA" altLang="ru-RU" sz="28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kumimoji="0" lang="uk-UA" altLang="ru-RU" sz="2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0" lang="uk-UA" altLang="ru-RU" sz="28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kumimoji="0" lang="ru-RU" altLang="ru-RU" sz="9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Студентки </a:t>
            </a:r>
            <a:r>
              <a:rPr lang="ru-RU" altLang="ru-RU" sz="2000" cap="none" dirty="0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курсу ПВШ-2023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групи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altLang="ru-RU" sz="2000" cap="none" dirty="0" err="1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Освітньої</a:t>
            </a:r>
            <a:r>
              <a:rPr lang="ru-RU" altLang="ru-RU" sz="2000" cap="none" dirty="0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cap="none" dirty="0" err="1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програми</a:t>
            </a:r>
            <a:r>
              <a:rPr lang="ru-RU" altLang="ru-RU" sz="2000" cap="none" dirty="0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altLang="ru-RU" sz="2000" cap="none" dirty="0" err="1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Психологія</a:t>
            </a:r>
            <a:r>
              <a:rPr lang="ru-RU" altLang="ru-RU" sz="2000" cap="none" dirty="0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altLang="ru-RU" sz="2000" cap="none" dirty="0">
                <a:ln>
                  <a:noFill/>
                </a:ln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Спеціальності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053 </a:t>
            </a:r>
            <a:r>
              <a:rPr kumimoji="0" lang="ru-RU" altLang="ru-RU" sz="2000" b="0" i="0" u="none" strike="noStrike" cap="none" normalizeH="0" baseline="0" dirty="0" err="1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Психологія</a:t>
            </a: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  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</a:t>
            </a:r>
            <a:b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kumimoji="0" lang="ru-RU" altLang="ru-RU" sz="2000" b="0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uk-UA" altLang="ru-RU" sz="20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Бучацької Наталі </a:t>
            </a:r>
            <a:r>
              <a:rPr lang="uk-UA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uk-UA" altLang="ru-RU" sz="14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Науковий керівник:</a:t>
            </a:r>
            <a:br>
              <a:rPr lang="uk-UA" altLang="ru-RU" sz="2000" b="1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altLang="ru-RU" sz="2000" dirty="0" err="1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шпортун</a:t>
            </a:r>
            <a:r>
              <a:rPr lang="uk-UA" alt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О.М., доктор психологічних наук, </a:t>
            </a:r>
            <a:r>
              <a:rPr lang="uk-UA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професор, завідувач </a:t>
            </a:r>
            <a:r>
              <a:rPr lang="uk-UA" alt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кафедри психології</a:t>
            </a:r>
            <a:br>
              <a:rPr lang="uk-UA" altLang="ru-RU" sz="20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kumimoji="0" lang="uk-UA" altLang="ru-RU" sz="20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5972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</a:rPr>
              <a:t>Розподіл результатів депресивних станів за методикою    А. Бека у студентів </a:t>
            </a:r>
            <a:endParaRPr lang="ru-RU" sz="2000" dirty="0">
              <a:solidFill>
                <a:schemeClr val="bg1"/>
              </a:solidFill>
            </a:endParaRPr>
          </a:p>
        </p:txBody>
      </p:sp>
      <p:pic>
        <p:nvPicPr>
          <p:cNvPr id="4" name="Объект 3" descr="C:\Users\User\Downloads\Рівні_депресії_графік.pn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131" y="685799"/>
            <a:ext cx="7780056" cy="369447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70928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273456"/>
              </p:ext>
            </p:extLst>
          </p:nvPr>
        </p:nvGraphicFramePr>
        <p:xfrm>
          <a:off x="452846" y="1262085"/>
          <a:ext cx="6000161" cy="16221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26433">
                  <a:extLst>
                    <a:ext uri="{9D8B030D-6E8A-4147-A177-3AD203B41FA5}">
                      <a16:colId xmlns:a16="http://schemas.microsoft.com/office/drawing/2014/main" xmlns="" val="367017907"/>
                    </a:ext>
                  </a:extLst>
                </a:gridCol>
                <a:gridCol w="2572554">
                  <a:extLst>
                    <a:ext uri="{9D8B030D-6E8A-4147-A177-3AD203B41FA5}">
                      <a16:colId xmlns:a16="http://schemas.microsoft.com/office/drawing/2014/main" xmlns="" val="940873418"/>
                    </a:ext>
                  </a:extLst>
                </a:gridCol>
                <a:gridCol w="2001174">
                  <a:extLst>
                    <a:ext uri="{9D8B030D-6E8A-4147-A177-3AD203B41FA5}">
                      <a16:colId xmlns:a16="http://schemas.microsoft.com/office/drawing/2014/main" xmlns="" val="2887404305"/>
                    </a:ext>
                  </a:extLst>
                </a:gridCol>
              </a:tblGrid>
              <a:tr h="65405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Назва шкал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Рівень тривожності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Коефіцієнт кореляції г-Спірмена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306459851"/>
                  </a:ext>
                </a:extLst>
              </a:tr>
              <a:tr h="44767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Депресивний стан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Ситуативна 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0,859**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38444547"/>
                  </a:ext>
                </a:extLst>
              </a:tr>
              <a:tr h="4806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Особистісна 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0,853**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293628341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3135095"/>
              </p:ext>
            </p:extLst>
          </p:nvPr>
        </p:nvGraphicFramePr>
        <p:xfrm>
          <a:off x="3554322" y="3093516"/>
          <a:ext cx="5668010" cy="28575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03960">
                  <a:extLst>
                    <a:ext uri="{9D8B030D-6E8A-4147-A177-3AD203B41FA5}">
                      <a16:colId xmlns:a16="http://schemas.microsoft.com/office/drawing/2014/main" xmlns="" val="3080487112"/>
                    </a:ext>
                  </a:extLst>
                </a:gridCol>
                <a:gridCol w="1853565">
                  <a:extLst>
                    <a:ext uri="{9D8B030D-6E8A-4147-A177-3AD203B41FA5}">
                      <a16:colId xmlns:a16="http://schemas.microsoft.com/office/drawing/2014/main" xmlns="" val="3141210049"/>
                    </a:ext>
                  </a:extLst>
                </a:gridCol>
                <a:gridCol w="2610485">
                  <a:extLst>
                    <a:ext uri="{9D8B030D-6E8A-4147-A177-3AD203B41FA5}">
                      <a16:colId xmlns:a16="http://schemas.microsoft.com/office/drawing/2014/main" xmlns="" val="565118121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Назва шкал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Психічний стан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Коефіцієнт кореляції г-Спірмена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3591200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Депресивний стан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0,905**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599057478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Фрустрація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0,814**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77967646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Агресивність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-0,128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06832888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Ригідність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0,833**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620651723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42903" y="129432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Кореляційний аналіз досліджуваних параметрів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4279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30858802"/>
              </p:ext>
            </p:extLst>
          </p:nvPr>
        </p:nvGraphicFramePr>
        <p:xfrm>
          <a:off x="4331153" y="1177684"/>
          <a:ext cx="5037455" cy="186245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697480">
                  <a:extLst>
                    <a:ext uri="{9D8B030D-6E8A-4147-A177-3AD203B41FA5}">
                      <a16:colId xmlns:a16="http://schemas.microsoft.com/office/drawing/2014/main" xmlns="" val="2072304844"/>
                    </a:ext>
                  </a:extLst>
                </a:gridCol>
                <a:gridCol w="2339975">
                  <a:extLst>
                    <a:ext uri="{9D8B030D-6E8A-4147-A177-3AD203B41FA5}">
                      <a16:colId xmlns:a16="http://schemas.microsoft.com/office/drawing/2014/main" xmlns="" val="1687142298"/>
                    </a:ext>
                  </a:extLst>
                </a:gridCol>
              </a:tblGrid>
              <a:tr h="11430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Рівень самооцінки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Коефіцієнт кореляції г-Спірмена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43255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-0,157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753820429"/>
                  </a:ext>
                </a:extLst>
              </a:tr>
              <a:tr h="26289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Середній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-0,513**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7922324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Низький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-0,659**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65411540"/>
                  </a:ext>
                </a:extLst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4899043"/>
              </p:ext>
            </p:extLst>
          </p:nvPr>
        </p:nvGraphicFramePr>
        <p:xfrm>
          <a:off x="757646" y="3276611"/>
          <a:ext cx="5146765" cy="2717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6240">
                  <a:extLst>
                    <a:ext uri="{9D8B030D-6E8A-4147-A177-3AD203B41FA5}">
                      <a16:colId xmlns:a16="http://schemas.microsoft.com/office/drawing/2014/main" xmlns="" val="854163507"/>
                    </a:ext>
                  </a:extLst>
                </a:gridCol>
                <a:gridCol w="1737537">
                  <a:extLst>
                    <a:ext uri="{9D8B030D-6E8A-4147-A177-3AD203B41FA5}">
                      <a16:colId xmlns:a16="http://schemas.microsoft.com/office/drawing/2014/main" xmlns="" val="85497735"/>
                    </a:ext>
                  </a:extLst>
                </a:gridCol>
                <a:gridCol w="2332988">
                  <a:extLst>
                    <a:ext uri="{9D8B030D-6E8A-4147-A177-3AD203B41FA5}">
                      <a16:colId xmlns:a16="http://schemas.microsoft.com/office/drawing/2014/main" xmlns="" val="1418398716"/>
                    </a:ext>
                  </a:extLst>
                </a:gridCol>
              </a:tblGrid>
              <a:tr h="90448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Назва шкал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Компоненти емоційного вигорання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Коефіцієнт кореляції г-</a:t>
                      </a:r>
                      <a:r>
                        <a:rPr lang="uk-UA" sz="1400" dirty="0" err="1">
                          <a:effectLst/>
                        </a:rPr>
                        <a:t>Спірмена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38873261"/>
                  </a:ext>
                </a:extLst>
              </a:tr>
              <a:tr h="6029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Депресивний стан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Емоційне виснаження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0,814**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4051871421"/>
                  </a:ext>
                </a:extLst>
              </a:tr>
              <a:tr h="4522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Деперсоналізація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0,818**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743818985"/>
                  </a:ext>
                </a:extLst>
              </a:tr>
              <a:tr h="75374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100"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Редукція особистісних досягнень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0,804**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141341615"/>
                  </a:ext>
                </a:extLst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542903" y="129432"/>
            <a:ext cx="6096000" cy="46339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4958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Кореляційний аналіз досліджуваних параметрів</a:t>
            </a:r>
            <a:endParaRPr lang="ru-RU" sz="1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14581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7972104"/>
              </p:ext>
            </p:extLst>
          </p:nvPr>
        </p:nvGraphicFramePr>
        <p:xfrm>
          <a:off x="2046514" y="1558836"/>
          <a:ext cx="6374675" cy="410252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61385">
                  <a:extLst>
                    <a:ext uri="{9D8B030D-6E8A-4147-A177-3AD203B41FA5}">
                      <a16:colId xmlns:a16="http://schemas.microsoft.com/office/drawing/2014/main" xmlns="" val="1090278786"/>
                    </a:ext>
                  </a:extLst>
                </a:gridCol>
                <a:gridCol w="2550840">
                  <a:extLst>
                    <a:ext uri="{9D8B030D-6E8A-4147-A177-3AD203B41FA5}">
                      <a16:colId xmlns:a16="http://schemas.microsoft.com/office/drawing/2014/main" xmlns="" val="274890296"/>
                    </a:ext>
                  </a:extLst>
                </a:gridCol>
                <a:gridCol w="1962450">
                  <a:extLst>
                    <a:ext uri="{9D8B030D-6E8A-4147-A177-3AD203B41FA5}">
                      <a16:colId xmlns:a16="http://schemas.microsoft.com/office/drawing/2014/main" xmlns="" val="1642568156"/>
                    </a:ext>
                  </a:extLst>
                </a:gridCol>
              </a:tblGrid>
              <a:tr h="619799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Етап корекційної програми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Завдання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корекційної програми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Методи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корекційної програми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extLst>
                  <a:ext uri="{0D108BD9-81ED-4DB2-BD59-A6C34878D82A}">
                    <a16:rowId xmlns:a16="http://schemas.microsoft.com/office/drawing/2014/main" xmlns="" val="3367147911"/>
                  </a:ext>
                </a:extLst>
              </a:tr>
              <a:tr h="10905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Діагностичний етап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Визначення рівня тривожності, її джерел та характеру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Тестування, спостереження, інтерв’ю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extLst>
                  <a:ext uri="{0D108BD9-81ED-4DB2-BD59-A6C34878D82A}">
                    <a16:rowId xmlns:a16="http://schemas.microsoft.com/office/drawing/2014/main" xmlns="" val="2245335083"/>
                  </a:ext>
                </a:extLst>
              </a:tr>
              <a:tr h="7318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Когнітивний рівень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Корекція дезадаптивних думок, формування позитивного мислення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КПТ, техніки вирішення проблем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extLst>
                  <a:ext uri="{0D108BD9-81ED-4DB2-BD59-A6C34878D82A}">
                    <a16:rowId xmlns:a16="http://schemas.microsoft.com/office/drawing/2014/main" xmlns="" val="1974601060"/>
                  </a:ext>
                </a:extLst>
              </a:tr>
              <a:tr h="830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Емоційний рівень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Зниження емоційного напруження, розвиток навичок емоційного управління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Релаксація, арт-терапія, емоційна фокусованість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extLst>
                  <a:ext uri="{0D108BD9-81ED-4DB2-BD59-A6C34878D82A}">
                    <a16:rowId xmlns:a16="http://schemas.microsoft.com/office/drawing/2014/main" xmlns="" val="1203822855"/>
                  </a:ext>
                </a:extLst>
              </a:tr>
              <a:tr h="83015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Поведінковий рівень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effectLst/>
                        </a:rPr>
                        <a:t>Подолання страхів, розвиток соціальних навичок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 dirty="0">
                          <a:effectLst/>
                        </a:rPr>
                        <a:t>Експозиційна терапія, тренінги соціальної адаптації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7622" marR="57622" marT="0" marB="0" anchor="ctr"/>
                </a:tc>
                <a:extLst>
                  <a:ext uri="{0D108BD9-81ED-4DB2-BD59-A6C34878D82A}">
                    <a16:rowId xmlns:a16="http://schemas.microsoft.com/office/drawing/2014/main" xmlns="" val="3207687968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776549" y="165463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0"/>
              </a:spcAft>
            </a:pPr>
            <a:r>
              <a:rPr lang="uk-UA" b="1" dirty="0" err="1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Психокорекційна</a:t>
            </a:r>
            <a:r>
              <a:rPr lang="uk-UA" b="1" dirty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програма подолання тривожності у </a:t>
            </a:r>
            <a:r>
              <a:rPr lang="uk-UA" b="1" dirty="0" smtClean="0">
                <a:solidFill>
                  <a:schemeClr val="bg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студентів</a:t>
            </a:r>
            <a:endParaRPr lang="ru-RU" sz="1600" dirty="0">
              <a:solidFill>
                <a:schemeClr val="bg1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2420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4519878"/>
              </p:ext>
            </p:extLst>
          </p:nvPr>
        </p:nvGraphicFramePr>
        <p:xfrm>
          <a:off x="730416" y="1276588"/>
          <a:ext cx="5726906" cy="4121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1221971" y="191194"/>
            <a:ext cx="7895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 психічних станів студентів експериментальної групи до та після формуючого експерименту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5667595"/>
              </p:ext>
            </p:extLst>
          </p:nvPr>
        </p:nvGraphicFramePr>
        <p:xfrm>
          <a:off x="7018713" y="154201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958720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2202859"/>
              </p:ext>
            </p:extLst>
          </p:nvPr>
        </p:nvGraphicFramePr>
        <p:xfrm>
          <a:off x="551209" y="1483822"/>
          <a:ext cx="5467205" cy="3603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7402225"/>
              </p:ext>
            </p:extLst>
          </p:nvPr>
        </p:nvGraphicFramePr>
        <p:xfrm>
          <a:off x="6136376" y="3366654"/>
          <a:ext cx="5962996" cy="3208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221971" y="191194"/>
            <a:ext cx="7895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 психічних станів студентів контрольної групи до та після формуючого експерименту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786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93664927"/>
              </p:ext>
            </p:extLst>
          </p:nvPr>
        </p:nvGraphicFramePr>
        <p:xfrm>
          <a:off x="606830" y="1753985"/>
          <a:ext cx="5320146" cy="3046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42035"/>
              </p:ext>
            </p:extLst>
          </p:nvPr>
        </p:nvGraphicFramePr>
        <p:xfrm>
          <a:off x="6885709" y="2231967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221971" y="191194"/>
            <a:ext cx="789590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Показники депресії студентів контрольної  та експериментальної групи до та після формуючого експерименту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524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947" y="95003"/>
            <a:ext cx="10908736" cy="867524"/>
          </a:xfrm>
        </p:spPr>
        <p:txBody>
          <a:bodyPr/>
          <a:lstStyle/>
          <a:p>
            <a:pPr algn="ctr"/>
            <a:r>
              <a:rPr lang="uk-UA" dirty="0">
                <a:solidFill>
                  <a:schemeClr val="bg1"/>
                </a:solidFill>
              </a:rPr>
              <a:t>Висновок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656" y="962527"/>
            <a:ext cx="11355449" cy="487854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uk-UA" sz="1800" dirty="0">
              <a:solidFill>
                <a:schemeClr val="bg1"/>
              </a:solidFill>
            </a:endParaRPr>
          </a:p>
          <a:p>
            <a:pPr marL="0" indent="0" algn="just">
              <a:buNone/>
            </a:pP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 ході дослідження проведено систематизацію наукових теорій і підходів до вивчення тривожних станів. Встановлено, що тривожність розглядається як багатогранне явище, що охоплює емоційний, когнітивний, фізіологічний і поведінковий рівні. Особлива увага приділяється підходам, які акцентують на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когнітивно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-поведінкових факторах, соціально-психологічних умовах та ролі особистісних рис у формуванні тривожності</a:t>
            </a:r>
          </a:p>
          <a:p>
            <a:pPr marL="0" indent="0" algn="just">
              <a:buNone/>
            </a:pPr>
            <a:r>
              <a:rPr lang="en-US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Сформовано комплекс методів для вивчення тривожних станів. Розроблено та адаптовано набір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методик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оцінки тривожних станів студентів, включаючи опитувальники, тести для визначення рівня ситуативної та особистісної тривожності, а також методи аналізу самооцінки, емоційної стабільності й соціальної адаптації. Це дозволило отримати комплексне уявлення про психологічні особливості тривожних станів.</a:t>
            </a:r>
          </a:p>
          <a:p>
            <a:pPr marL="0" indent="0" algn="just">
              <a:buNone/>
            </a:pP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Створено програму психологічної корекції, спрямовану на зниження тривожності через соціально-психологічні тренінги, вправи для розвитку емоційної регуляції, підвищення самооцінки та навичок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стресостійкості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Програма передбачає індивідуальні та групові заняття, а також використання технік релаксації та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когнітивно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-поведінкової </a:t>
            </a:r>
            <a:r>
              <a:rPr lang="uk-UA" sz="18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терапії.Таким</a:t>
            </a:r>
            <a:r>
              <a:rPr lang="uk-UA" sz="18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чином, дослідження дозволило не лише глибше зрозуміти психологічні особливості тривожних станів студентів, а й розробити ефективні методи їхньої корекції, які можуть бути впроваджені в практику психологічної допомоги у закладах вищої освіти. </a:t>
            </a:r>
            <a:r>
              <a:rPr lang="uk-UA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Загальні висновки представлені  у роботі. 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Перспектив</a:t>
            </a:r>
            <a:r>
              <a:rPr lang="uk-UA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ами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подальших</a:t>
            </a:r>
            <a:r>
              <a:rPr lang="ru-RU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uk-UA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досліджень 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вбачаємо аналіз досліджень впливу суспільної думки на ведення здорового способу життя молодих людей 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XXI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століття</a:t>
            </a:r>
            <a:endParaRPr lang="uk-UA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buNone/>
            </a:pPr>
            <a:endParaRPr lang="uk-UA" sz="1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uk-UA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968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2662" y="247841"/>
            <a:ext cx="8545950" cy="1097483"/>
          </a:xfrm>
        </p:spPr>
        <p:txBody>
          <a:bodyPr/>
          <a:lstStyle/>
          <a:p>
            <a:pPr algn="ctr"/>
            <a:r>
              <a:rPr lang="uk-UA" b="1" dirty="0">
                <a:solidFill>
                  <a:schemeClr val="bg1"/>
                </a:solidFill>
              </a:rPr>
              <a:t>Актуальність дослідження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2966" y="1415562"/>
            <a:ext cx="10806015" cy="5152292"/>
          </a:xfrm>
        </p:spPr>
        <p:txBody>
          <a:bodyPr>
            <a:normAutofit/>
          </a:bodyPr>
          <a:lstStyle/>
          <a:p>
            <a:endParaRPr lang="uk-UA" dirty="0"/>
          </a:p>
          <a:p>
            <a:r>
              <a:rPr lang="en-US" sz="2400" dirty="0"/>
              <a:t>         </a:t>
            </a:r>
            <a:r>
              <a:rPr lang="uk-UA" sz="2400" dirty="0"/>
              <a:t>Нині в Україні актуальність проблеми психологічного здоров’я зумовлена реаліями життя. Сучасні умови життєдіяльності людини пов’язані з особливостями, які ставлять високі вимоги до індивідуально-психологічних властивостей і психічних функцій організму. </a:t>
            </a:r>
            <a:endParaRPr lang="ru-RU" sz="2400" dirty="0"/>
          </a:p>
          <a:p>
            <a:r>
              <a:rPr lang="uk-UA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Актуальність досліджень та публікацій 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як багатоаспектний феномен, тривожність привертала до себе серйозну увагу вже досить давно, розглядаючись в наукових доробках зарубіжних (А. Адлер, У.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Джемс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Р.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Мей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Дж.Уотсон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О.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Ранк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К. Роджерс, К.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Хорні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А.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Фройд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З.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Фройд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К. Юнг, К.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Ясперс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 і вітчизняних вчених з одного боку, як вроджена,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психодинамічна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характеристика (В. Білоус,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О.Захаров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Левітов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В.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Мерлін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), а з іншого, як умова і результат соціалізації (В.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Астапов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Н. </a:t>
            </a:r>
            <a:r>
              <a:rPr lang="uk-UA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Імедадзе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Г. Прихожан, О. Шпортун).</a:t>
            </a:r>
            <a:endParaRPr lang="ru-RU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uk-UA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7603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56138" y="536027"/>
            <a:ext cx="10363199" cy="48628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uk-UA" sz="2000" b="1" dirty="0">
                <a:solidFill>
                  <a:schemeClr val="bg1"/>
                </a:solidFill>
              </a:rPr>
              <a:t>Мета дослідження </a:t>
            </a:r>
            <a:r>
              <a:rPr lang="uk-UA" sz="2000" dirty="0">
                <a:solidFill>
                  <a:schemeClr val="bg1"/>
                </a:solidFill>
              </a:rPr>
              <a:t>проаналізувати та дослідити  психологічні особливості впливу мотивації та установок на збереження психологічного здоров’я молодих людей.</a:t>
            </a:r>
            <a:r>
              <a:rPr lang="uk-UA" sz="2000" b="1" dirty="0">
                <a:solidFill>
                  <a:schemeClr val="bg1"/>
                </a:solidFill>
              </a:rPr>
              <a:t> </a:t>
            </a:r>
          </a:p>
          <a:p>
            <a:pPr fontAlgn="base"/>
            <a:endParaRPr lang="ru-RU" sz="2000" dirty="0">
              <a:solidFill>
                <a:schemeClr val="bg1"/>
              </a:solidFill>
            </a:endParaRPr>
          </a:p>
          <a:p>
            <a:pPr fontAlgn="base"/>
            <a:r>
              <a:rPr lang="uk-UA" sz="2000" b="1" dirty="0">
                <a:solidFill>
                  <a:schemeClr val="bg1"/>
                </a:solidFill>
              </a:rPr>
              <a:t>Об’єкт дослідження </a:t>
            </a:r>
            <a:r>
              <a:rPr lang="uk-UA" sz="2000" dirty="0">
                <a:solidFill>
                  <a:schemeClr val="bg1"/>
                </a:solidFill>
              </a:rPr>
              <a:t>– тривожні стани студентів</a:t>
            </a:r>
          </a:p>
          <a:p>
            <a:pPr fontAlgn="base"/>
            <a:endParaRPr lang="ru-RU" sz="2000" dirty="0">
              <a:solidFill>
                <a:schemeClr val="bg1"/>
              </a:solidFill>
            </a:endParaRPr>
          </a:p>
          <a:p>
            <a:pPr fontAlgn="base"/>
            <a:r>
              <a:rPr lang="uk-UA" sz="2000" b="1" dirty="0">
                <a:solidFill>
                  <a:schemeClr val="bg1"/>
                </a:solidFill>
              </a:rPr>
              <a:t>Предмет дослідження – </a:t>
            </a:r>
            <a:r>
              <a:rPr lang="uk-UA" sz="2000" dirty="0">
                <a:solidFill>
                  <a:schemeClr val="bg1"/>
                </a:solidFill>
              </a:rPr>
              <a:t>  психологічні особливості впливу мотивації і установок на збереження психологічного здоров’я молоді.</a:t>
            </a:r>
          </a:p>
          <a:p>
            <a:pPr fontAlgn="base"/>
            <a:endParaRPr lang="ru-RU" sz="2000" dirty="0">
              <a:solidFill>
                <a:schemeClr val="bg1"/>
              </a:solidFill>
            </a:endParaRPr>
          </a:p>
          <a:p>
            <a:pPr fontAlgn="base"/>
            <a:r>
              <a:rPr lang="uk-UA" sz="2000" b="1" dirty="0">
                <a:solidFill>
                  <a:schemeClr val="bg1"/>
                </a:solidFill>
              </a:rPr>
              <a:t>Гіпотеза</a:t>
            </a:r>
            <a:r>
              <a:rPr lang="uk-UA" sz="2000" dirty="0">
                <a:solidFill>
                  <a:schemeClr val="bg1"/>
                </a:solidFill>
              </a:rPr>
              <a:t> – рівень тривожності у студентів підвищується під час академічних навантажень та очікування результатів та соціальних очікувань.</a:t>
            </a:r>
            <a:endParaRPr lang="ru-RU" sz="2000" dirty="0">
              <a:solidFill>
                <a:schemeClr val="bg1"/>
              </a:solidFill>
            </a:endParaRPr>
          </a:p>
          <a:p>
            <a:pPr fontAlgn="base"/>
            <a:r>
              <a:rPr lang="uk-UA" sz="2000" dirty="0">
                <a:solidFill>
                  <a:schemeClr val="bg1"/>
                </a:solidFill>
              </a:rPr>
              <a:t>Завдання дослідження ви можете переглянути на слайді</a:t>
            </a:r>
            <a:r>
              <a:rPr lang="uk-UA" sz="2000" dirty="0" smtClean="0">
                <a:solidFill>
                  <a:schemeClr val="bg1"/>
                </a:solidFill>
              </a:rPr>
              <a:t>.</a:t>
            </a:r>
          </a:p>
          <a:p>
            <a:pPr fontAlgn="base"/>
            <a:endParaRPr lang="uk-UA" sz="2000" dirty="0">
              <a:solidFill>
                <a:schemeClr val="bg1"/>
              </a:solidFill>
            </a:endParaRPr>
          </a:p>
          <a:p>
            <a:pPr fontAlgn="base"/>
            <a:endParaRPr lang="ru-RU" sz="2000" dirty="0" smtClean="0">
              <a:solidFill>
                <a:schemeClr val="bg1"/>
              </a:solidFill>
            </a:endParaRPr>
          </a:p>
          <a:p>
            <a:pPr indent="546100" algn="just">
              <a:lnSpc>
                <a:spcPct val="150000"/>
              </a:lnSpc>
              <a:spcAft>
                <a:spcPts val="0"/>
              </a:spcAft>
            </a:pPr>
            <a:r>
              <a:rPr lang="uk-UA" sz="20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70767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6893" y="1056905"/>
            <a:ext cx="10200904" cy="5213266"/>
          </a:xfrm>
        </p:spPr>
        <p:txBody>
          <a:bodyPr>
            <a:normAutofit/>
          </a:bodyPr>
          <a:lstStyle/>
          <a:p>
            <a:r>
              <a:rPr lang="en-US" dirty="0"/>
              <a:t>      </a:t>
            </a:r>
            <a:r>
              <a:rPr lang="ru-RU" b="1" dirty="0" err="1"/>
              <a:t>Завдання</a:t>
            </a:r>
            <a:r>
              <a:rPr lang="ru-RU" b="1" dirty="0"/>
              <a:t> </a:t>
            </a:r>
            <a:r>
              <a:rPr lang="ru-RU" b="1" dirty="0" err="1"/>
              <a:t>дослідження</a:t>
            </a:r>
            <a:r>
              <a:rPr lang="ru-RU" b="1" dirty="0"/>
              <a:t>:</a:t>
            </a:r>
          </a:p>
          <a:p>
            <a:r>
              <a:rPr lang="ru-RU" dirty="0"/>
              <a:t>1.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наукових</a:t>
            </a:r>
            <a:r>
              <a:rPr lang="ru-RU" dirty="0"/>
              <a:t> </a:t>
            </a:r>
            <a:r>
              <a:rPr lang="ru-RU" dirty="0" err="1"/>
              <a:t>підходів</a:t>
            </a:r>
            <a:r>
              <a:rPr lang="ru-RU" dirty="0"/>
              <a:t> до </a:t>
            </a:r>
            <a:r>
              <a:rPr lang="ru-RU" dirty="0" err="1"/>
              <a:t>вивчення</a:t>
            </a:r>
            <a:r>
              <a:rPr lang="ru-RU" dirty="0"/>
              <a:t> </a:t>
            </a:r>
            <a:r>
              <a:rPr lang="ru-RU" dirty="0" err="1"/>
              <a:t>проблеми</a:t>
            </a:r>
            <a:r>
              <a:rPr lang="ru-RU" dirty="0"/>
              <a:t> </a:t>
            </a:r>
            <a:r>
              <a:rPr lang="ru-RU" dirty="0" err="1"/>
              <a:t>тривожних</a:t>
            </a:r>
            <a:endParaRPr lang="ru-RU" dirty="0"/>
          </a:p>
          <a:p>
            <a:r>
              <a:rPr lang="ru-RU" dirty="0" err="1"/>
              <a:t>станів</a:t>
            </a:r>
            <a:r>
              <a:rPr lang="ru-RU" dirty="0"/>
              <a:t> у </a:t>
            </a:r>
            <a:r>
              <a:rPr lang="ru-RU" dirty="0" err="1"/>
              <a:t>психологічній</a:t>
            </a:r>
            <a:r>
              <a:rPr lang="ru-RU" dirty="0"/>
              <a:t> </a:t>
            </a:r>
            <a:r>
              <a:rPr lang="ru-RU" dirty="0" err="1"/>
              <a:t>теорії</a:t>
            </a:r>
            <a:r>
              <a:rPr lang="ru-RU" dirty="0"/>
              <a:t> та </a:t>
            </a:r>
            <a:r>
              <a:rPr lang="ru-RU" dirty="0" err="1"/>
              <a:t>практиці</a:t>
            </a:r>
            <a:r>
              <a:rPr lang="ru-RU" dirty="0"/>
              <a:t>.</a:t>
            </a:r>
          </a:p>
          <a:p>
            <a:r>
              <a:rPr lang="ru-RU" dirty="0"/>
              <a:t>2. </a:t>
            </a:r>
            <a:r>
              <a:rPr lang="ru-RU" dirty="0" err="1"/>
              <a:t>Сформувати</a:t>
            </a:r>
            <a:r>
              <a:rPr lang="ru-RU" dirty="0"/>
              <a:t> комплекс </a:t>
            </a:r>
            <a:r>
              <a:rPr lang="ru-RU" dirty="0" err="1"/>
              <a:t>методів</a:t>
            </a:r>
            <a:r>
              <a:rPr lang="ru-RU" dirty="0"/>
              <a:t> та методик </a:t>
            </a:r>
            <a:r>
              <a:rPr lang="ru-RU" dirty="0" err="1"/>
              <a:t>спрямованих</a:t>
            </a:r>
            <a:r>
              <a:rPr lang="ru-RU" dirty="0"/>
              <a:t> на </a:t>
            </a:r>
            <a:r>
              <a:rPr lang="ru-RU" dirty="0" err="1"/>
              <a:t>вивчення</a:t>
            </a:r>
            <a:endParaRPr lang="ru-RU" dirty="0"/>
          </a:p>
          <a:p>
            <a:r>
              <a:rPr lang="ru-RU" dirty="0" err="1"/>
              <a:t>психологічних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тривожних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r>
              <a:rPr lang="ru-RU" dirty="0"/>
              <a:t>.</a:t>
            </a:r>
          </a:p>
          <a:p>
            <a:r>
              <a:rPr lang="ru-RU" dirty="0"/>
              <a:t>3. </a:t>
            </a:r>
            <a:r>
              <a:rPr lang="ru-RU" dirty="0" err="1"/>
              <a:t>Емпірично</a:t>
            </a:r>
            <a:r>
              <a:rPr lang="ru-RU" dirty="0"/>
              <a:t> </a:t>
            </a:r>
            <a:r>
              <a:rPr lang="ru-RU" dirty="0" err="1"/>
              <a:t>дослідити</a:t>
            </a:r>
            <a:r>
              <a:rPr lang="ru-RU" dirty="0"/>
              <a:t> </a:t>
            </a:r>
            <a:r>
              <a:rPr lang="ru-RU" dirty="0" err="1"/>
              <a:t>психологічних</a:t>
            </a:r>
            <a:r>
              <a:rPr lang="ru-RU" dirty="0"/>
              <a:t> </a:t>
            </a:r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тривожних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endParaRPr lang="ru-RU" dirty="0"/>
          </a:p>
          <a:p>
            <a:r>
              <a:rPr lang="ru-RU" dirty="0" err="1"/>
              <a:t>студентів</a:t>
            </a:r>
            <a:r>
              <a:rPr lang="ru-RU" dirty="0"/>
              <a:t> та </a:t>
            </a:r>
            <a:r>
              <a:rPr lang="ru-RU" dirty="0" err="1"/>
              <a:t>здійснити</a:t>
            </a:r>
            <a:r>
              <a:rPr lang="ru-RU" dirty="0"/>
              <a:t> </a:t>
            </a:r>
            <a:r>
              <a:rPr lang="ru-RU" dirty="0" err="1"/>
              <a:t>аналіз</a:t>
            </a:r>
            <a:r>
              <a:rPr lang="ru-RU" dirty="0"/>
              <a:t> </a:t>
            </a:r>
            <a:r>
              <a:rPr lang="ru-RU" dirty="0" err="1"/>
              <a:t>отриманих</a:t>
            </a:r>
            <a:r>
              <a:rPr lang="ru-RU" dirty="0"/>
              <a:t> </a:t>
            </a:r>
            <a:r>
              <a:rPr lang="ru-RU" dirty="0" err="1"/>
              <a:t>результатів</a:t>
            </a:r>
            <a:r>
              <a:rPr lang="ru-RU" dirty="0"/>
              <a:t>.</a:t>
            </a:r>
          </a:p>
          <a:p>
            <a:r>
              <a:rPr lang="ru-RU" dirty="0"/>
              <a:t>4. </a:t>
            </a:r>
            <a:r>
              <a:rPr lang="ru-RU" dirty="0" err="1"/>
              <a:t>Розробити</a:t>
            </a:r>
            <a:r>
              <a:rPr lang="ru-RU" dirty="0"/>
              <a:t> та </a:t>
            </a:r>
            <a:r>
              <a:rPr lang="ru-RU" dirty="0" err="1"/>
              <a:t>апробувати</a:t>
            </a:r>
            <a:r>
              <a:rPr lang="ru-RU" dirty="0"/>
              <a:t> </a:t>
            </a:r>
            <a:r>
              <a:rPr lang="ru-RU" dirty="0" err="1"/>
              <a:t>програму</a:t>
            </a:r>
            <a:r>
              <a:rPr lang="ru-RU" dirty="0"/>
              <a:t> </a:t>
            </a:r>
            <a:r>
              <a:rPr lang="ru-RU" dirty="0" err="1"/>
              <a:t>психологічної</a:t>
            </a:r>
            <a:r>
              <a:rPr lang="ru-RU" dirty="0"/>
              <a:t> </a:t>
            </a:r>
            <a:r>
              <a:rPr lang="ru-RU" dirty="0" err="1"/>
              <a:t>корекції</a:t>
            </a:r>
            <a:endParaRPr lang="ru-RU" dirty="0"/>
          </a:p>
          <a:p>
            <a:r>
              <a:rPr lang="ru-RU" dirty="0" err="1"/>
              <a:t>особливостей</a:t>
            </a:r>
            <a:r>
              <a:rPr lang="ru-RU" dirty="0"/>
              <a:t> </a:t>
            </a:r>
            <a:r>
              <a:rPr lang="ru-RU" dirty="0" err="1"/>
              <a:t>тривожних</a:t>
            </a:r>
            <a:r>
              <a:rPr lang="ru-RU" dirty="0"/>
              <a:t> </a:t>
            </a:r>
            <a:r>
              <a:rPr lang="ru-RU" dirty="0" err="1"/>
              <a:t>станів</a:t>
            </a:r>
            <a:r>
              <a:rPr lang="ru-RU" dirty="0"/>
              <a:t> </a:t>
            </a:r>
            <a:r>
              <a:rPr lang="ru-RU" dirty="0" err="1" smtClean="0"/>
              <a:t>студентів</a:t>
            </a:r>
            <a:endParaRPr lang="ru-RU" dirty="0" smtClean="0"/>
          </a:p>
          <a:p>
            <a:endParaRPr lang="ru-RU" dirty="0"/>
          </a:p>
          <a:p>
            <a:pPr algn="just"/>
            <a:r>
              <a:rPr lang="uk-UA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5497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9956" y="532016"/>
            <a:ext cx="10282844" cy="5203766"/>
          </a:xfrm>
        </p:spPr>
        <p:txBody>
          <a:bodyPr>
            <a:normAutofit/>
          </a:bodyPr>
          <a:lstStyle/>
          <a:p>
            <a:r>
              <a:rPr lang="uk-UA" dirty="0"/>
              <a:t>Для досягнення поставленої мети дослідження ми використовували </a:t>
            </a:r>
            <a:r>
              <a:rPr lang="uk-UA" b="1" dirty="0"/>
              <a:t>комплекс методів</a:t>
            </a:r>
            <a:r>
              <a:rPr lang="uk-UA" dirty="0"/>
              <a:t>, вибір та поєднання яких залежали від змісту проблеми, яка вивчалася: теоретичні( аналіз, порівняння, класифікація, узагальнення соціально – педагогічної, психологічної та медичної літератури з проблеми дослідження); емпіричні (бесіда, спостереження).</a:t>
            </a:r>
            <a:r>
              <a:rPr lang="uk-UA" i="1" dirty="0"/>
              <a:t> </a:t>
            </a:r>
            <a:r>
              <a:rPr lang="uk-UA" b="1" i="1" dirty="0"/>
              <a:t>М</a:t>
            </a:r>
            <a:r>
              <a:rPr lang="uk-UA" b="1" dirty="0"/>
              <a:t>етодика </a:t>
            </a:r>
            <a:r>
              <a:rPr lang="uk-UA" dirty="0"/>
              <a:t>діагностики рівня тривожності за Ч.Д. Спілберга (адаптація Ю.Л. </a:t>
            </a:r>
            <a:r>
              <a:rPr lang="uk-UA" dirty="0" err="1"/>
              <a:t>Ханін</a:t>
            </a:r>
            <a:r>
              <a:rPr lang="uk-UA" dirty="0"/>
              <a:t>); методика діагностики самооцінки психічних станів Г. </a:t>
            </a:r>
            <a:r>
              <a:rPr lang="uk-UA" dirty="0" err="1"/>
              <a:t>Айзенка</a:t>
            </a:r>
            <a:r>
              <a:rPr lang="uk-UA" dirty="0"/>
              <a:t>; тест-опитувальник «Визначення рівня самооцінки» С.В. Ковальова; методика діагностики рівня розвитку синдрому емоційного вигорання; методика для вимірювання рівня депресії («Шкала депресії Бека»). </a:t>
            </a:r>
            <a:endParaRPr lang="ru-RU" dirty="0"/>
          </a:p>
          <a:p>
            <a:r>
              <a:rPr lang="uk-UA" dirty="0"/>
              <a:t>Наше дослідження проводилося на базі Вінницького соціально-економічного інституту Університету «Україна» м. Вінниці.  У дослідженні взяли участь 60 студентів спеціальності психологія</a:t>
            </a:r>
            <a:endParaRPr lang="ru-RU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436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887" y="280389"/>
            <a:ext cx="8534400" cy="1042611"/>
          </a:xfrm>
        </p:spPr>
        <p:txBody>
          <a:bodyPr>
            <a:normAutofit fontScale="90000"/>
          </a:bodyPr>
          <a:lstStyle/>
          <a:p>
            <a:pPr algn="ctr"/>
            <a:r>
              <a:rPr lang="uk-UA" sz="2200" b="1" dirty="0">
                <a:solidFill>
                  <a:schemeClr val="bg1"/>
                </a:solidFill>
              </a:rPr>
              <a:t>Розподіл за рівнями тривожності у осіб юнацького віку згідно з методикою Ч.Д. Спілберга (адаптація Ю.Л. </a:t>
            </a:r>
            <a:r>
              <a:rPr lang="uk-UA" sz="2200" b="1" dirty="0" err="1">
                <a:solidFill>
                  <a:schemeClr val="bg1"/>
                </a:solidFill>
              </a:rPr>
              <a:t>Ханін</a:t>
            </a:r>
            <a:r>
              <a:rPr lang="uk-UA" sz="2200" b="1" dirty="0">
                <a:solidFill>
                  <a:schemeClr val="bg1"/>
                </a:solidFill>
              </a:rPr>
              <a:t>)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250939"/>
              </p:ext>
            </p:extLst>
          </p:nvPr>
        </p:nvGraphicFramePr>
        <p:xfrm>
          <a:off x="687977" y="1128962"/>
          <a:ext cx="6305006" cy="13696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51960">
                  <a:extLst>
                    <a:ext uri="{9D8B030D-6E8A-4147-A177-3AD203B41FA5}">
                      <a16:colId xmlns:a16="http://schemas.microsoft.com/office/drawing/2014/main" xmlns="" val="3098689455"/>
                    </a:ext>
                  </a:extLst>
                </a:gridCol>
                <a:gridCol w="1231709">
                  <a:extLst>
                    <a:ext uri="{9D8B030D-6E8A-4147-A177-3AD203B41FA5}">
                      <a16:colId xmlns:a16="http://schemas.microsoft.com/office/drawing/2014/main" xmlns="" val="1264599333"/>
                    </a:ext>
                  </a:extLst>
                </a:gridCol>
                <a:gridCol w="1365933">
                  <a:extLst>
                    <a:ext uri="{9D8B030D-6E8A-4147-A177-3AD203B41FA5}">
                      <a16:colId xmlns:a16="http://schemas.microsoft.com/office/drawing/2014/main" xmlns="" val="281198607"/>
                    </a:ext>
                  </a:extLst>
                </a:gridCol>
                <a:gridCol w="1655404">
                  <a:extLst>
                    <a:ext uri="{9D8B030D-6E8A-4147-A177-3AD203B41FA5}">
                      <a16:colId xmlns:a16="http://schemas.microsoft.com/office/drawing/2014/main" xmlns="" val="1421826682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Тип тривожності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Низький рівень (%)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Середній рівень (%)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 рівень 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42763387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Ситуаційна 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32,5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353613289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Особистісна 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37,5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45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xmlns="" val="722235819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7232965"/>
              </p:ext>
            </p:extLst>
          </p:nvPr>
        </p:nvGraphicFramePr>
        <p:xfrm>
          <a:off x="5900057" y="26946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4903034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28112962"/>
              </p:ext>
            </p:extLst>
          </p:nvPr>
        </p:nvGraphicFramePr>
        <p:xfrm>
          <a:off x="292326" y="1332790"/>
          <a:ext cx="5808028" cy="220884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382412">
                  <a:extLst>
                    <a:ext uri="{9D8B030D-6E8A-4147-A177-3AD203B41FA5}">
                      <a16:colId xmlns:a16="http://schemas.microsoft.com/office/drawing/2014/main" xmlns="" val="1570622867"/>
                    </a:ext>
                  </a:extLst>
                </a:gridCol>
                <a:gridCol w="1315062">
                  <a:extLst>
                    <a:ext uri="{9D8B030D-6E8A-4147-A177-3AD203B41FA5}">
                      <a16:colId xmlns:a16="http://schemas.microsoft.com/office/drawing/2014/main" xmlns="" val="3372839751"/>
                    </a:ext>
                  </a:extLst>
                </a:gridCol>
                <a:gridCol w="1139954">
                  <a:extLst>
                    <a:ext uri="{9D8B030D-6E8A-4147-A177-3AD203B41FA5}">
                      <a16:colId xmlns:a16="http://schemas.microsoft.com/office/drawing/2014/main" xmlns="" val="1705928503"/>
                    </a:ext>
                  </a:extLst>
                </a:gridCol>
                <a:gridCol w="970600">
                  <a:extLst>
                    <a:ext uri="{9D8B030D-6E8A-4147-A177-3AD203B41FA5}">
                      <a16:colId xmlns:a16="http://schemas.microsoft.com/office/drawing/2014/main" xmlns="" val="1552783153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Психічний стан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Низький рівень 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Середній рівень 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Високий рівень (%)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202038145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Тривожність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27, 5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45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1033035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Фрустрація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62.5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666850579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Агресивність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75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3595126576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Ригідність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17,5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effectLst/>
                        </a:rPr>
                        <a:t>62.5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>
                          <a:effectLst/>
                        </a:rPr>
                        <a:t>20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xmlns="" val="2497510447"/>
                  </a:ext>
                </a:extLst>
              </a:tr>
            </a:tbl>
          </a:graphicData>
        </a:graphic>
      </p:graphicFrame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44521880"/>
              </p:ext>
            </p:extLst>
          </p:nvPr>
        </p:nvGraphicFramePr>
        <p:xfrm>
          <a:off x="6492240" y="2595943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62887" y="280389"/>
            <a:ext cx="8534400" cy="1042611"/>
          </a:xfrm>
        </p:spPr>
        <p:txBody>
          <a:bodyPr>
            <a:normAutofit/>
          </a:bodyPr>
          <a:lstStyle/>
          <a:p>
            <a:pPr algn="ctr"/>
            <a:r>
              <a:rPr lang="uk-UA" sz="2000" b="1" dirty="0">
                <a:solidFill>
                  <a:schemeClr val="bg1"/>
                </a:solidFill>
              </a:rPr>
              <a:t>Розподіл за рівнями прояву психічних станів у осіб юнацького віку за методикою Г. Айзенка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56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Диаграмма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934196925"/>
              </p:ext>
            </p:extLst>
          </p:nvPr>
        </p:nvGraphicFramePr>
        <p:xfrm>
          <a:off x="6710516" y="2654710"/>
          <a:ext cx="4875536" cy="3670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643862"/>
              </p:ext>
            </p:extLst>
          </p:nvPr>
        </p:nvGraphicFramePr>
        <p:xfrm>
          <a:off x="589933" y="1474839"/>
          <a:ext cx="5369820" cy="22152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42455">
                  <a:extLst>
                    <a:ext uri="{9D8B030D-6E8A-4147-A177-3AD203B41FA5}">
                      <a16:colId xmlns:a16="http://schemas.microsoft.com/office/drawing/2014/main" xmlns="" val="1530120321"/>
                    </a:ext>
                  </a:extLst>
                </a:gridCol>
                <a:gridCol w="1342455">
                  <a:extLst>
                    <a:ext uri="{9D8B030D-6E8A-4147-A177-3AD203B41FA5}">
                      <a16:colId xmlns:a16="http://schemas.microsoft.com/office/drawing/2014/main" xmlns="" val="3052665003"/>
                    </a:ext>
                  </a:extLst>
                </a:gridCol>
                <a:gridCol w="1342455">
                  <a:extLst>
                    <a:ext uri="{9D8B030D-6E8A-4147-A177-3AD203B41FA5}">
                      <a16:colId xmlns:a16="http://schemas.microsoft.com/office/drawing/2014/main" xmlns="" val="2521810830"/>
                    </a:ext>
                  </a:extLst>
                </a:gridCol>
                <a:gridCol w="1342455">
                  <a:extLst>
                    <a:ext uri="{9D8B030D-6E8A-4147-A177-3AD203B41FA5}">
                      <a16:colId xmlns:a16="http://schemas.microsoft.com/office/drawing/2014/main" xmlns="" val="189110358"/>
                    </a:ext>
                  </a:extLst>
                </a:gridCol>
              </a:tblGrid>
              <a:tr h="1256619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 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err="1">
                          <a:effectLst/>
                        </a:rPr>
                        <a:t>Низький</a:t>
                      </a:r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</a:rPr>
                        <a:t>рівень</a:t>
                      </a:r>
                      <a:r>
                        <a:rPr lang="ru-RU" sz="1400" b="1" u="none" strike="noStrike" dirty="0">
                          <a:effectLst/>
                        </a:rPr>
                        <a:t> (%)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err="1">
                          <a:effectLst/>
                        </a:rPr>
                        <a:t>Середній</a:t>
                      </a:r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</a:rPr>
                        <a:t>рівень</a:t>
                      </a:r>
                      <a:r>
                        <a:rPr lang="ru-RU" sz="1400" b="1" u="none" strike="noStrike" dirty="0">
                          <a:effectLst/>
                        </a:rPr>
                        <a:t> (%)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err="1">
                          <a:effectLst/>
                        </a:rPr>
                        <a:t>Високий</a:t>
                      </a:r>
                      <a:r>
                        <a:rPr lang="ru-RU" sz="1400" b="1" u="none" strike="noStrike" dirty="0">
                          <a:effectLst/>
                        </a:rPr>
                        <a:t> </a:t>
                      </a:r>
                      <a:r>
                        <a:rPr lang="ru-RU" sz="1400" b="1" u="none" strike="noStrike" dirty="0" err="1">
                          <a:effectLst/>
                        </a:rPr>
                        <a:t>рівень</a:t>
                      </a:r>
                      <a:r>
                        <a:rPr lang="ru-RU" sz="1400" b="1" u="none" strike="noStrike" dirty="0">
                          <a:effectLst/>
                        </a:rPr>
                        <a:t> (%)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492356191"/>
                  </a:ext>
                </a:extLst>
              </a:tr>
              <a:tr h="95865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b="1" u="none" strike="noStrike" dirty="0" err="1">
                          <a:effectLst/>
                        </a:rPr>
                        <a:t>Самооцінка</a:t>
                      </a:r>
                      <a:endParaRPr lang="ru-RU" sz="1400" b="1" i="0" u="none" strike="noStrike" dirty="0">
                        <a:solidFill>
                          <a:srgbClr val="FFFFFF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>
                          <a:effectLst/>
                        </a:rPr>
                        <a:t>49,5</a:t>
                      </a:r>
                      <a:endParaRPr lang="ru-RU" sz="1400" b="0" i="0" u="none" strike="noStrike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42,5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400" u="none" strike="noStrike" dirty="0">
                          <a:effectLst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entury Gothic" panose="020B0502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25859638"/>
                  </a:ext>
                </a:extLst>
              </a:tr>
            </a:tbl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2799805" y="183159"/>
            <a:ext cx="768629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Розподіл за рівнями самооцінки у осіб юнацького віку за методикою С.В. Ковальова </a:t>
            </a:r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29400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329905"/>
              </p:ext>
            </p:extLst>
          </p:nvPr>
        </p:nvGraphicFramePr>
        <p:xfrm>
          <a:off x="870155" y="1578078"/>
          <a:ext cx="9822424" cy="381983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41290">
                  <a:extLst>
                    <a:ext uri="{9D8B030D-6E8A-4147-A177-3AD203B41FA5}">
                      <a16:colId xmlns:a16="http://schemas.microsoft.com/office/drawing/2014/main" xmlns="" val="3185939942"/>
                    </a:ext>
                  </a:extLst>
                </a:gridCol>
                <a:gridCol w="1116788">
                  <a:extLst>
                    <a:ext uri="{9D8B030D-6E8A-4147-A177-3AD203B41FA5}">
                      <a16:colId xmlns:a16="http://schemas.microsoft.com/office/drawing/2014/main" xmlns="" val="2319316813"/>
                    </a:ext>
                  </a:extLst>
                </a:gridCol>
                <a:gridCol w="1067788">
                  <a:extLst>
                    <a:ext uri="{9D8B030D-6E8A-4147-A177-3AD203B41FA5}">
                      <a16:colId xmlns:a16="http://schemas.microsoft.com/office/drawing/2014/main" xmlns="" val="532022006"/>
                    </a:ext>
                  </a:extLst>
                </a:gridCol>
                <a:gridCol w="1058599">
                  <a:extLst>
                    <a:ext uri="{9D8B030D-6E8A-4147-A177-3AD203B41FA5}">
                      <a16:colId xmlns:a16="http://schemas.microsoft.com/office/drawing/2014/main" xmlns="" val="127420056"/>
                    </a:ext>
                  </a:extLst>
                </a:gridCol>
                <a:gridCol w="1116788">
                  <a:extLst>
                    <a:ext uri="{9D8B030D-6E8A-4147-A177-3AD203B41FA5}">
                      <a16:colId xmlns:a16="http://schemas.microsoft.com/office/drawing/2014/main" xmlns="" val="2694610357"/>
                    </a:ext>
                  </a:extLst>
                </a:gridCol>
                <a:gridCol w="1067788">
                  <a:extLst>
                    <a:ext uri="{9D8B030D-6E8A-4147-A177-3AD203B41FA5}">
                      <a16:colId xmlns:a16="http://schemas.microsoft.com/office/drawing/2014/main" xmlns="" val="3701008967"/>
                    </a:ext>
                  </a:extLst>
                </a:gridCol>
                <a:gridCol w="1058599">
                  <a:extLst>
                    <a:ext uri="{9D8B030D-6E8A-4147-A177-3AD203B41FA5}">
                      <a16:colId xmlns:a16="http://schemas.microsoft.com/office/drawing/2014/main" xmlns="" val="1976436462"/>
                    </a:ext>
                  </a:extLst>
                </a:gridCol>
                <a:gridCol w="1116788">
                  <a:extLst>
                    <a:ext uri="{9D8B030D-6E8A-4147-A177-3AD203B41FA5}">
                      <a16:colId xmlns:a16="http://schemas.microsoft.com/office/drawing/2014/main" xmlns="" val="3247495429"/>
                    </a:ext>
                  </a:extLst>
                </a:gridCol>
                <a:gridCol w="1077996">
                  <a:extLst>
                    <a:ext uri="{9D8B030D-6E8A-4147-A177-3AD203B41FA5}">
                      <a16:colId xmlns:a16="http://schemas.microsoft.com/office/drawing/2014/main" xmlns="" val="2614061807"/>
                    </a:ext>
                  </a:extLst>
                </a:gridCol>
              </a:tblGrid>
              <a:tr h="1551974">
                <a:tc gridSpan="3"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u="none" strike="noStrike" spc="0" dirty="0">
                          <a:effectLst/>
                        </a:rPr>
                        <a:t>Емоційне виснаження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u="none" strike="noStrike" spc="0">
                          <a:effectLst/>
                        </a:rPr>
                        <a:t>Деперсоналізація</a:t>
                      </a:r>
                      <a:endParaRPr lang="ru-RU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indent="-368300" algn="ctr">
                        <a:lnSpc>
                          <a:spcPts val="1390"/>
                        </a:lnSpc>
                        <a:spcAft>
                          <a:spcPts val="0"/>
                        </a:spcAft>
                      </a:pPr>
                      <a:r>
                        <a:rPr lang="uk-UA" sz="1600" u="none" strike="noStrike" spc="0" dirty="0">
                          <a:effectLst/>
                        </a:rPr>
                        <a:t>Редукція особистісних досягнень</a:t>
                      </a: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036454894"/>
                  </a:ext>
                </a:extLst>
              </a:tr>
              <a:tr h="1757403"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Низький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Середній 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Високий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Низький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Середній 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Високий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Низький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45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Середній 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Високий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</a:endParaRPr>
                    </a:p>
                    <a:p>
                      <a:pPr indent="-368300" algn="ctr">
                        <a:lnSpc>
                          <a:spcPts val="137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рівень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ctr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415051862"/>
                  </a:ext>
                </a:extLst>
              </a:tr>
              <a:tr h="510456"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32,5%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>
                          <a:solidFill>
                            <a:schemeClr val="bg1"/>
                          </a:solidFill>
                          <a:effectLst/>
                        </a:rPr>
                        <a:t>27,5%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>
                          <a:solidFill>
                            <a:schemeClr val="bg1"/>
                          </a:solidFill>
                          <a:effectLst/>
                        </a:rPr>
                        <a:t>40%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>
                          <a:solidFill>
                            <a:schemeClr val="bg1"/>
                          </a:solidFill>
                          <a:effectLst/>
                        </a:rPr>
                        <a:t>30%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>
                          <a:solidFill>
                            <a:schemeClr val="bg1"/>
                          </a:solidFill>
                          <a:effectLst/>
                        </a:rPr>
                        <a:t>27,5%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>
                          <a:solidFill>
                            <a:schemeClr val="bg1"/>
                          </a:solidFill>
                          <a:effectLst/>
                        </a:rPr>
                        <a:t>42,5%</a:t>
                      </a:r>
                      <a:endParaRPr lang="ru-RU" sz="1600" b="1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37,5%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20%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indent="-368300"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uk-UA" sz="1600" b="1" u="none" strike="noStrike" spc="0" dirty="0">
                          <a:solidFill>
                            <a:schemeClr val="bg1"/>
                          </a:solidFill>
                          <a:effectLst/>
                        </a:rPr>
                        <a:t>42,5%</a:t>
                      </a:r>
                      <a:endParaRPr lang="ru-RU" sz="1600" b="1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350" marR="6350" marT="0" marB="0" anchor="b">
                    <a:solidFill>
                      <a:schemeClr val="tx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967814039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053736" y="330926"/>
            <a:ext cx="7306492" cy="1141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ctr">
              <a:lnSpc>
                <a:spcPct val="150000"/>
              </a:lnSpc>
              <a:spcAft>
                <a:spcPts val="0"/>
              </a:spcAft>
            </a:pPr>
            <a:r>
              <a:rPr lang="uk-UA" sz="2400" b="1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Розподіл результатів дослідження емоційного вигорання у  студентської молоді</a:t>
            </a:r>
            <a:endParaRPr lang="ru-RU" sz="2400" dirty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2623361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D06F1E"/>
      </a:dk2>
      <a:lt2>
        <a:srgbClr val="F0BE21"/>
      </a:lt2>
      <a:accent1>
        <a:srgbClr val="760603"/>
      </a:accent1>
      <a:accent2>
        <a:srgbClr val="9F761A"/>
      </a:accent2>
      <a:accent3>
        <a:srgbClr val="92A200"/>
      </a:accent3>
      <a:accent4>
        <a:srgbClr val="4AA157"/>
      </a:accent4>
      <a:accent5>
        <a:srgbClr val="46788D"/>
      </a:accent5>
      <a:accent6>
        <a:srgbClr val="A848A8"/>
      </a:accent6>
      <a:hlink>
        <a:srgbClr val="460402"/>
      </a:hlink>
      <a:folHlink>
        <a:srgbClr val="991111"/>
      </a:folHlink>
    </a:clrScheme>
    <a:fontScheme name="Сектор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162000"/>
                <a:satMod val="200000"/>
                <a:lumMod val="124000"/>
              </a:schemeClr>
            </a:gs>
            <a:gs pos="100000">
              <a:schemeClr val="phClr">
                <a:shade val="96000"/>
                <a:hueMod val="88000"/>
                <a:satMod val="220000"/>
                <a:lumMod val="82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142000"/>
                <a:satMod val="200000"/>
                <a:lumMod val="118000"/>
              </a:schemeClr>
            </a:gs>
            <a:gs pos="100000">
              <a:schemeClr val="phClr">
                <a:shade val="92000"/>
                <a:hueMod val="22000"/>
                <a:satMod val="220000"/>
                <a:lumMod val="62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Slice" id="{0507925B-6AC9-4358-8E18-C330545D08F8}" vid="{282EB108-EDE6-4B8E-957B-D4A69BF580EA}"/>
    </a:ext>
  </a:extLst>
</a:theme>
</file>

<file path=docMetadata/LabelInfo.xml><?xml version="1.0" encoding="utf-8"?>
<clbl:labelList xmlns:clbl="http://schemas.microsoft.com/office/2020/mipLabelMetadata">
  <clbl:label id="{c3d0f882-8463-4fc8-8c93-fe9e190ec3f5}" enabled="1" method="Standard" siteId="{7c07b8b6-a28d-424b-8eb6-3de456e898e1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692</TotalTime>
  <Words>995</Words>
  <Application>Microsoft Office PowerPoint</Application>
  <PresentationFormat>Произвольный</PresentationFormat>
  <Paragraphs>178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Сектор</vt:lpstr>
      <vt:lpstr>      кваліфікаційна   РОБОТА на тему : «ОСОБЛИВОСТІ ПСИХОЛОГІЧНОЇ КОРЕКЦІЇ ТРИВОЖНИХ СТАНІВ СТУДЕНТІВ»    Студентки 2 курсу ПВШ-2023 групи Освітньої програми Психологія   Спеціальності «053 Психологія»                                                                                                                             Бучацької Наталі   Науковий керівник: шпортун О.М., доктор психологічних наук, професор, завідувач кафедри психології </vt:lpstr>
      <vt:lpstr>Актуальність дослідження</vt:lpstr>
      <vt:lpstr>Презентация PowerPoint</vt:lpstr>
      <vt:lpstr>Презентация PowerPoint</vt:lpstr>
      <vt:lpstr>Презентация PowerPoint</vt:lpstr>
      <vt:lpstr>Розподіл за рівнями тривожності у осіб юнацького віку згідно з методикою Ч.Д. Спілберга (адаптація Ю.Л. Ханін) </vt:lpstr>
      <vt:lpstr>Розподіл за рівнями прояву психічних станів у осіб юнацького віку за методикою Г. Айзенка</vt:lpstr>
      <vt:lpstr>Презентация PowerPoint</vt:lpstr>
      <vt:lpstr>Презентация PowerPoint</vt:lpstr>
      <vt:lpstr>Розподіл результатів депресивних станів за методикою    А. Бека у студентів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Висновок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КВАЛІФІКАЦІЙНА РОБОТА на тему : «Психологічні особливості стресостійкості у дружин  учасників бойових дій в умовах воєнної кризи»     Студентки 4 курсу АПСЗ групи Ступеня вищої освіти бакалавра галузі знань 05 Соціальні та поведінкові науки ОПП Психологія. Організаційна психологія      Спеціальності 053 Психологія                                                                                                                              Головинської Анни Юріївни</dc:title>
  <dc:creator>Пользователь</dc:creator>
  <cp:lastModifiedBy>Наташа</cp:lastModifiedBy>
  <cp:revision>81</cp:revision>
  <dcterms:created xsi:type="dcterms:W3CDTF">2024-06-11T06:16:47Z</dcterms:created>
  <dcterms:modified xsi:type="dcterms:W3CDTF">2025-02-05T10:07:50Z</dcterms:modified>
</cp:coreProperties>
</file>