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9" r:id="rId14"/>
    <p:sldId id="267"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1522"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20&#1082;&#1086;&#1085;&#1090;&#1088;&#1086;&#1083;&#1100;.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20&#1082;&#1086;&#1085;&#1090;&#1088;&#1086;&#1083;&#1100;.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20&#1082;&#1086;&#1085;&#1090;&#1088;&#1086;&#1083;&#1100;.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1088;&#1086;&#1073;&#1086;&#1090;&#1072;\2024%20&#1086;&#1089;&#1110;&#1085;&#1100;\01.%20&#1054;&#1052;\&#8470;10%202%20&#1089;&#1090;&#1072;&#1090;&#1090;&#1110;%20(&#1090;&#1086;&#1081;%20&#1096;&#1086;%205%20&#1055;&#1058;&#1057;&#1056;)\&#8470;5%20&#1076;&#1080;&#1087;&#1083;&#1086;&#1084;%20&#1055;&#1058;&#1057;&#1056;\&#1055;&#1058;&#1057;&#1056;%20&#1082;&#1086;&#1085;&#1090;&#1088;&#1086;&#1083;&#1100;.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Вибірка!$B$2</c:f>
              <c:strCache>
                <c:ptCount val="1"/>
                <c:pt idx="0">
                  <c:v>Кількість, осіб</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Вибірка!$A$3:$A$6</c:f>
              <c:strCache>
                <c:ptCount val="4"/>
                <c:pt idx="0">
                  <c:v>до 21 року</c:v>
                </c:pt>
                <c:pt idx="1">
                  <c:v>21-30 років</c:v>
                </c:pt>
                <c:pt idx="2">
                  <c:v>31-50 років</c:v>
                </c:pt>
                <c:pt idx="3">
                  <c:v>від 51 року</c:v>
                </c:pt>
              </c:strCache>
            </c:strRef>
          </c:cat>
          <c:val>
            <c:numRef>
              <c:f>Вибірка!$B$3:$B$6</c:f>
              <c:numCache>
                <c:formatCode>General</c:formatCode>
                <c:ptCount val="4"/>
                <c:pt idx="0">
                  <c:v>2</c:v>
                </c:pt>
                <c:pt idx="1">
                  <c:v>16</c:v>
                </c:pt>
                <c:pt idx="2">
                  <c:v>23</c:v>
                </c:pt>
                <c:pt idx="3">
                  <c:v>19</c:v>
                </c:pt>
              </c:numCache>
            </c:numRef>
          </c:val>
          <c:extLst>
            <c:ext xmlns:c16="http://schemas.microsoft.com/office/drawing/2014/chart" uri="{C3380CC4-5D6E-409C-BE32-E72D297353CC}">
              <c16:uniqueId val="{00000000-D811-4ED0-A976-7C12D8FFEA89}"/>
            </c:ext>
          </c:extLst>
        </c:ser>
        <c:ser>
          <c:idx val="1"/>
          <c:order val="1"/>
          <c:tx>
            <c:strRef>
              <c:f>Вибірка!$C$2</c:f>
              <c:strCache>
                <c:ptCount val="1"/>
                <c:pt idx="0">
                  <c:v>Частка в структурі, %</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strRef>
              <c:f>Вибірка!$A$3:$A$6</c:f>
              <c:strCache>
                <c:ptCount val="4"/>
                <c:pt idx="0">
                  <c:v>до 21 року</c:v>
                </c:pt>
                <c:pt idx="1">
                  <c:v>21-30 років</c:v>
                </c:pt>
                <c:pt idx="2">
                  <c:v>31-50 років</c:v>
                </c:pt>
                <c:pt idx="3">
                  <c:v>від 51 року</c:v>
                </c:pt>
              </c:strCache>
            </c:strRef>
          </c:cat>
          <c:val>
            <c:numRef>
              <c:f>Вибірка!$C$3:$C$6</c:f>
              <c:numCache>
                <c:formatCode>0.00</c:formatCode>
                <c:ptCount val="4"/>
                <c:pt idx="0">
                  <c:v>3.3333333333333335</c:v>
                </c:pt>
                <c:pt idx="1">
                  <c:v>26.666666666666668</c:v>
                </c:pt>
                <c:pt idx="2">
                  <c:v>38.333333333333336</c:v>
                </c:pt>
                <c:pt idx="3">
                  <c:v>31.666666666666664</c:v>
                </c:pt>
              </c:numCache>
            </c:numRef>
          </c:val>
          <c:extLst>
            <c:ext xmlns:c16="http://schemas.microsoft.com/office/drawing/2014/chart" uri="{C3380CC4-5D6E-409C-BE32-E72D297353CC}">
              <c16:uniqueId val="{00000001-D811-4ED0-A976-7C12D8FFEA89}"/>
            </c:ext>
          </c:extLst>
        </c:ser>
        <c:dLbls>
          <c:showLegendKey val="0"/>
          <c:showVal val="0"/>
          <c:showCatName val="0"/>
          <c:showSerName val="0"/>
          <c:showPercent val="0"/>
          <c:showBubbleSize val="0"/>
        </c:dLbls>
        <c:gapWidth val="100"/>
        <c:overlap val="-24"/>
        <c:axId val="172308352"/>
        <c:axId val="172309888"/>
      </c:barChart>
      <c:catAx>
        <c:axId val="1723083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72309888"/>
        <c:crosses val="autoZero"/>
        <c:auto val="1"/>
        <c:lblAlgn val="ctr"/>
        <c:lblOffset val="100"/>
        <c:noMultiLvlLbl val="0"/>
      </c:catAx>
      <c:valAx>
        <c:axId val="17230988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Кількість осіб</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72308352"/>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'Шкала Бека'!$J$3</c:f>
              <c:strCache>
                <c:ptCount val="1"/>
                <c:pt idx="0">
                  <c:v>К-сть осіб</c:v>
                </c:pt>
              </c:strCache>
            </c:strRef>
          </c:tx>
          <c:spPr>
            <a:gradFill rotWithShape="1">
              <a:gsLst>
                <a:gs pos="0">
                  <a:schemeClr val="accent3">
                    <a:shade val="76000"/>
                    <a:satMod val="103000"/>
                    <a:lumMod val="102000"/>
                    <a:tint val="94000"/>
                  </a:schemeClr>
                </a:gs>
                <a:gs pos="50000">
                  <a:schemeClr val="accent3">
                    <a:shade val="76000"/>
                    <a:satMod val="110000"/>
                    <a:lumMod val="100000"/>
                    <a:shade val="100000"/>
                  </a:schemeClr>
                </a:gs>
                <a:gs pos="100000">
                  <a:schemeClr val="accent3">
                    <a:shade val="76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'Шкала Бека'!$I$4:$I$6</c:f>
              <c:strCache>
                <c:ptCount val="3"/>
                <c:pt idx="0">
                  <c:v>Низький</c:v>
                </c:pt>
                <c:pt idx="1">
                  <c:v>Середній</c:v>
                </c:pt>
                <c:pt idx="2">
                  <c:v>Високий </c:v>
                </c:pt>
              </c:strCache>
            </c:strRef>
          </c:cat>
          <c:val>
            <c:numRef>
              <c:f>'Шкала Бека'!$J$4:$J$6</c:f>
              <c:numCache>
                <c:formatCode>General</c:formatCode>
                <c:ptCount val="3"/>
                <c:pt idx="0">
                  <c:v>22</c:v>
                </c:pt>
                <c:pt idx="1">
                  <c:v>21</c:v>
                </c:pt>
                <c:pt idx="2">
                  <c:v>17</c:v>
                </c:pt>
              </c:numCache>
            </c:numRef>
          </c:val>
          <c:extLst>
            <c:ext xmlns:c16="http://schemas.microsoft.com/office/drawing/2014/chart" uri="{C3380CC4-5D6E-409C-BE32-E72D297353CC}">
              <c16:uniqueId val="{00000000-5DC0-40C1-983D-68833BA3A286}"/>
            </c:ext>
          </c:extLst>
        </c:ser>
        <c:ser>
          <c:idx val="1"/>
          <c:order val="1"/>
          <c:tx>
            <c:strRef>
              <c:f>'Шкала Бека'!$K$3</c:f>
              <c:strCache>
                <c:ptCount val="1"/>
                <c:pt idx="0">
                  <c:v>Частка в структурі, %</c:v>
                </c:pt>
              </c:strCache>
            </c:strRef>
          </c:tx>
          <c:spPr>
            <a:gradFill rotWithShape="1">
              <a:gsLst>
                <a:gs pos="0">
                  <a:schemeClr val="accent3">
                    <a:tint val="77000"/>
                    <a:satMod val="103000"/>
                    <a:lumMod val="102000"/>
                    <a:tint val="94000"/>
                  </a:schemeClr>
                </a:gs>
                <a:gs pos="50000">
                  <a:schemeClr val="accent3">
                    <a:tint val="77000"/>
                    <a:satMod val="110000"/>
                    <a:lumMod val="100000"/>
                    <a:shade val="100000"/>
                  </a:schemeClr>
                </a:gs>
                <a:gs pos="100000">
                  <a:schemeClr val="accent3">
                    <a:tint val="77000"/>
                    <a:lumMod val="99000"/>
                    <a:satMod val="120000"/>
                    <a:shade val="78000"/>
                  </a:schemeClr>
                </a:gs>
              </a:gsLst>
              <a:lin ang="5400000" scaled="0"/>
            </a:gradFill>
            <a:ln>
              <a:noFill/>
            </a:ln>
            <a:effectLst/>
          </c:spPr>
          <c:invertIfNegative val="0"/>
          <c:cat>
            <c:strRef>
              <c:f>'Шкала Бека'!$I$4:$I$6</c:f>
              <c:strCache>
                <c:ptCount val="3"/>
                <c:pt idx="0">
                  <c:v>Низький</c:v>
                </c:pt>
                <c:pt idx="1">
                  <c:v>Середній</c:v>
                </c:pt>
                <c:pt idx="2">
                  <c:v>Високий </c:v>
                </c:pt>
              </c:strCache>
            </c:strRef>
          </c:cat>
          <c:val>
            <c:numRef>
              <c:f>'Шкала Бека'!$K$4:$K$6</c:f>
              <c:numCache>
                <c:formatCode>0.0</c:formatCode>
                <c:ptCount val="3"/>
                <c:pt idx="0">
                  <c:v>36.666666666666664</c:v>
                </c:pt>
                <c:pt idx="1">
                  <c:v>35</c:v>
                </c:pt>
                <c:pt idx="2">
                  <c:v>28.333333333333332</c:v>
                </c:pt>
              </c:numCache>
            </c:numRef>
          </c:val>
          <c:extLst>
            <c:ext xmlns:c16="http://schemas.microsoft.com/office/drawing/2014/chart" uri="{C3380CC4-5D6E-409C-BE32-E72D297353CC}">
              <c16:uniqueId val="{00000001-5DC0-40C1-983D-68833BA3A286}"/>
            </c:ext>
          </c:extLst>
        </c:ser>
        <c:dLbls>
          <c:showLegendKey val="0"/>
          <c:showVal val="0"/>
          <c:showCatName val="0"/>
          <c:showSerName val="0"/>
          <c:showPercent val="0"/>
          <c:showBubbleSize val="0"/>
        </c:dLbls>
        <c:gapWidth val="100"/>
        <c:overlap val="-24"/>
        <c:axId val="146804096"/>
        <c:axId val="146814080"/>
      </c:barChart>
      <c:catAx>
        <c:axId val="14680409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46814080"/>
        <c:crosses val="autoZero"/>
        <c:auto val="1"/>
        <c:lblAlgn val="ctr"/>
        <c:lblOffset val="100"/>
        <c:noMultiLvlLbl val="0"/>
      </c:catAx>
      <c:valAx>
        <c:axId val="146814080"/>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Кількість осіб</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46804096"/>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'Коротка шкала'!$H$4</c:f>
              <c:strCache>
                <c:ptCount val="1"/>
                <c:pt idx="0">
                  <c:v>К-сть осіб</c:v>
                </c:pt>
              </c:strCache>
            </c:strRef>
          </c:tx>
          <c:spPr>
            <a:gradFill rotWithShape="1">
              <a:gsLst>
                <a:gs pos="0">
                  <a:schemeClr val="accent3">
                    <a:shade val="76000"/>
                    <a:satMod val="103000"/>
                    <a:lumMod val="102000"/>
                    <a:tint val="94000"/>
                  </a:schemeClr>
                </a:gs>
                <a:gs pos="50000">
                  <a:schemeClr val="accent3">
                    <a:shade val="76000"/>
                    <a:satMod val="110000"/>
                    <a:lumMod val="100000"/>
                    <a:shade val="100000"/>
                  </a:schemeClr>
                </a:gs>
                <a:gs pos="100000">
                  <a:schemeClr val="accent3">
                    <a:shade val="76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'Коротка шкала'!$G$5:$G$7</c:f>
              <c:strCache>
                <c:ptCount val="3"/>
                <c:pt idx="0">
                  <c:v>Низький</c:v>
                </c:pt>
                <c:pt idx="1">
                  <c:v>Середній</c:v>
                </c:pt>
                <c:pt idx="2">
                  <c:v>Високий </c:v>
                </c:pt>
              </c:strCache>
            </c:strRef>
          </c:cat>
          <c:val>
            <c:numRef>
              <c:f>'Коротка шкала'!$H$5:$H$7</c:f>
              <c:numCache>
                <c:formatCode>General</c:formatCode>
                <c:ptCount val="3"/>
                <c:pt idx="0">
                  <c:v>20</c:v>
                </c:pt>
                <c:pt idx="1">
                  <c:v>19</c:v>
                </c:pt>
                <c:pt idx="2">
                  <c:v>21</c:v>
                </c:pt>
              </c:numCache>
            </c:numRef>
          </c:val>
          <c:extLst>
            <c:ext xmlns:c16="http://schemas.microsoft.com/office/drawing/2014/chart" uri="{C3380CC4-5D6E-409C-BE32-E72D297353CC}">
              <c16:uniqueId val="{00000000-68A2-41EF-8D90-D76E2AC1C98A}"/>
            </c:ext>
          </c:extLst>
        </c:ser>
        <c:ser>
          <c:idx val="1"/>
          <c:order val="1"/>
          <c:tx>
            <c:strRef>
              <c:f>'Коротка шкала'!$I$4</c:f>
              <c:strCache>
                <c:ptCount val="1"/>
                <c:pt idx="0">
                  <c:v>Частка в структурі, %</c:v>
                </c:pt>
              </c:strCache>
            </c:strRef>
          </c:tx>
          <c:spPr>
            <a:gradFill rotWithShape="1">
              <a:gsLst>
                <a:gs pos="0">
                  <a:schemeClr val="accent3">
                    <a:tint val="77000"/>
                    <a:satMod val="103000"/>
                    <a:lumMod val="102000"/>
                    <a:tint val="94000"/>
                  </a:schemeClr>
                </a:gs>
                <a:gs pos="50000">
                  <a:schemeClr val="accent3">
                    <a:tint val="77000"/>
                    <a:satMod val="110000"/>
                    <a:lumMod val="100000"/>
                    <a:shade val="100000"/>
                  </a:schemeClr>
                </a:gs>
                <a:gs pos="100000">
                  <a:schemeClr val="accent3">
                    <a:tint val="77000"/>
                    <a:lumMod val="99000"/>
                    <a:satMod val="120000"/>
                    <a:shade val="78000"/>
                  </a:schemeClr>
                </a:gs>
              </a:gsLst>
              <a:lin ang="5400000" scaled="0"/>
            </a:gradFill>
            <a:ln>
              <a:noFill/>
            </a:ln>
            <a:effectLst/>
          </c:spPr>
          <c:invertIfNegative val="0"/>
          <c:cat>
            <c:strRef>
              <c:f>'Коротка шкала'!$G$5:$G$7</c:f>
              <c:strCache>
                <c:ptCount val="3"/>
                <c:pt idx="0">
                  <c:v>Низький</c:v>
                </c:pt>
                <c:pt idx="1">
                  <c:v>Середній</c:v>
                </c:pt>
                <c:pt idx="2">
                  <c:v>Високий </c:v>
                </c:pt>
              </c:strCache>
            </c:strRef>
          </c:cat>
          <c:val>
            <c:numRef>
              <c:f>'Коротка шкала'!$I$5:$I$7</c:f>
              <c:numCache>
                <c:formatCode>0.0</c:formatCode>
                <c:ptCount val="3"/>
                <c:pt idx="0">
                  <c:v>33.333333333333329</c:v>
                </c:pt>
                <c:pt idx="1">
                  <c:v>31.666666666666664</c:v>
                </c:pt>
                <c:pt idx="2">
                  <c:v>35</c:v>
                </c:pt>
              </c:numCache>
            </c:numRef>
          </c:val>
          <c:extLst>
            <c:ext xmlns:c16="http://schemas.microsoft.com/office/drawing/2014/chart" uri="{C3380CC4-5D6E-409C-BE32-E72D297353CC}">
              <c16:uniqueId val="{00000001-68A2-41EF-8D90-D76E2AC1C98A}"/>
            </c:ext>
          </c:extLst>
        </c:ser>
        <c:dLbls>
          <c:showLegendKey val="0"/>
          <c:showVal val="0"/>
          <c:showCatName val="0"/>
          <c:showSerName val="0"/>
          <c:showPercent val="0"/>
          <c:showBubbleSize val="0"/>
        </c:dLbls>
        <c:gapWidth val="100"/>
        <c:overlap val="-24"/>
        <c:axId val="146833792"/>
        <c:axId val="146835328"/>
      </c:barChart>
      <c:catAx>
        <c:axId val="14683379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46835328"/>
        <c:crosses val="autoZero"/>
        <c:auto val="1"/>
        <c:lblAlgn val="ctr"/>
        <c:lblOffset val="100"/>
        <c:noMultiLvlLbl val="0"/>
      </c:catAx>
      <c:valAx>
        <c:axId val="14683532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Кількість осіб</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46833792"/>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'Шкала Бека'!$J$2:$K$2</c:f>
              <c:strCache>
                <c:ptCount val="1"/>
                <c:pt idx="0">
                  <c:v>Експериментальна група</c:v>
                </c:pt>
              </c:strCache>
            </c:strRef>
          </c:tx>
          <c:spPr>
            <a:gradFill rotWithShape="1">
              <a:gsLst>
                <a:gs pos="0">
                  <a:schemeClr val="accent3">
                    <a:shade val="76000"/>
                    <a:satMod val="103000"/>
                    <a:lumMod val="102000"/>
                    <a:tint val="94000"/>
                  </a:schemeClr>
                </a:gs>
                <a:gs pos="50000">
                  <a:schemeClr val="accent3">
                    <a:shade val="76000"/>
                    <a:satMod val="110000"/>
                    <a:lumMod val="100000"/>
                    <a:shade val="100000"/>
                  </a:schemeClr>
                </a:gs>
                <a:gs pos="100000">
                  <a:schemeClr val="accent3">
                    <a:shade val="76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'Шкала Бека'!$I$4:$I$6</c:f>
              <c:strCache>
                <c:ptCount val="3"/>
                <c:pt idx="0">
                  <c:v>Низький</c:v>
                </c:pt>
                <c:pt idx="1">
                  <c:v>Середній</c:v>
                </c:pt>
                <c:pt idx="2">
                  <c:v>Високий </c:v>
                </c:pt>
              </c:strCache>
            </c:strRef>
          </c:cat>
          <c:val>
            <c:numRef>
              <c:f>'Шкала Бека'!$K$4:$K$6</c:f>
              <c:numCache>
                <c:formatCode>0</c:formatCode>
                <c:ptCount val="3"/>
                <c:pt idx="0">
                  <c:v>17</c:v>
                </c:pt>
                <c:pt idx="1">
                  <c:v>9</c:v>
                </c:pt>
                <c:pt idx="2">
                  <c:v>4</c:v>
                </c:pt>
              </c:numCache>
            </c:numRef>
          </c:val>
          <c:extLst>
            <c:ext xmlns:c16="http://schemas.microsoft.com/office/drawing/2014/chart" uri="{C3380CC4-5D6E-409C-BE32-E72D297353CC}">
              <c16:uniqueId val="{00000000-EA0B-425B-AC60-7D0A98463F02}"/>
            </c:ext>
          </c:extLst>
        </c:ser>
        <c:ser>
          <c:idx val="1"/>
          <c:order val="1"/>
          <c:tx>
            <c:strRef>
              <c:f>'Шкала Бека'!$L$2:$M$2</c:f>
              <c:strCache>
                <c:ptCount val="1"/>
                <c:pt idx="0">
                  <c:v>Контрольна група</c:v>
                </c:pt>
              </c:strCache>
            </c:strRef>
          </c:tx>
          <c:spPr>
            <a:gradFill rotWithShape="1">
              <a:gsLst>
                <a:gs pos="0">
                  <a:schemeClr val="accent3">
                    <a:tint val="77000"/>
                    <a:satMod val="103000"/>
                    <a:lumMod val="102000"/>
                    <a:tint val="94000"/>
                  </a:schemeClr>
                </a:gs>
                <a:gs pos="50000">
                  <a:schemeClr val="accent3">
                    <a:tint val="77000"/>
                    <a:satMod val="110000"/>
                    <a:lumMod val="100000"/>
                    <a:shade val="100000"/>
                  </a:schemeClr>
                </a:gs>
                <a:gs pos="100000">
                  <a:schemeClr val="accent3">
                    <a:tint val="77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'Шкала Бека'!$I$4:$I$6</c:f>
              <c:strCache>
                <c:ptCount val="3"/>
                <c:pt idx="0">
                  <c:v>Низький</c:v>
                </c:pt>
                <c:pt idx="1">
                  <c:v>Середній</c:v>
                </c:pt>
                <c:pt idx="2">
                  <c:v>Високий </c:v>
                </c:pt>
              </c:strCache>
            </c:strRef>
          </c:cat>
          <c:val>
            <c:numRef>
              <c:f>'Шкала Бека'!$M$4:$M$6</c:f>
              <c:numCache>
                <c:formatCode>0</c:formatCode>
                <c:ptCount val="3"/>
                <c:pt idx="0">
                  <c:v>9</c:v>
                </c:pt>
                <c:pt idx="1">
                  <c:v>13</c:v>
                </c:pt>
                <c:pt idx="2">
                  <c:v>8</c:v>
                </c:pt>
              </c:numCache>
            </c:numRef>
          </c:val>
          <c:extLst>
            <c:ext xmlns:c16="http://schemas.microsoft.com/office/drawing/2014/chart" uri="{C3380CC4-5D6E-409C-BE32-E72D297353CC}">
              <c16:uniqueId val="{00000001-EA0B-425B-AC60-7D0A98463F02}"/>
            </c:ext>
          </c:extLst>
        </c:ser>
        <c:dLbls>
          <c:dLblPos val="outEnd"/>
          <c:showLegendKey val="0"/>
          <c:showVal val="1"/>
          <c:showCatName val="0"/>
          <c:showSerName val="0"/>
          <c:showPercent val="0"/>
          <c:showBubbleSize val="0"/>
        </c:dLbls>
        <c:gapWidth val="100"/>
        <c:overlap val="-24"/>
        <c:axId val="147181952"/>
        <c:axId val="147183488"/>
      </c:barChart>
      <c:catAx>
        <c:axId val="1471819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47183488"/>
        <c:crosses val="autoZero"/>
        <c:auto val="1"/>
        <c:lblAlgn val="ctr"/>
        <c:lblOffset val="100"/>
        <c:noMultiLvlLbl val="0"/>
      </c:catAx>
      <c:valAx>
        <c:axId val="14718348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Кількість осіб</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47181952"/>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'Коротка шкала'!$H$3:$I$3</c:f>
              <c:strCache>
                <c:ptCount val="1"/>
                <c:pt idx="0">
                  <c:v>Експериментальна група</c:v>
                </c:pt>
              </c:strCache>
            </c:strRef>
          </c:tx>
          <c:spPr>
            <a:gradFill rotWithShape="1">
              <a:gsLst>
                <a:gs pos="0">
                  <a:schemeClr val="accent3">
                    <a:shade val="76000"/>
                    <a:satMod val="103000"/>
                    <a:lumMod val="102000"/>
                    <a:tint val="94000"/>
                  </a:schemeClr>
                </a:gs>
                <a:gs pos="50000">
                  <a:schemeClr val="accent3">
                    <a:shade val="76000"/>
                    <a:satMod val="110000"/>
                    <a:lumMod val="100000"/>
                    <a:shade val="100000"/>
                  </a:schemeClr>
                </a:gs>
                <a:gs pos="100000">
                  <a:schemeClr val="accent3">
                    <a:shade val="76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'Коротка шкала'!$G$5:$G$7</c:f>
              <c:strCache>
                <c:ptCount val="3"/>
                <c:pt idx="0">
                  <c:v>Низький</c:v>
                </c:pt>
                <c:pt idx="1">
                  <c:v>Середній</c:v>
                </c:pt>
                <c:pt idx="2">
                  <c:v>Високий </c:v>
                </c:pt>
              </c:strCache>
            </c:strRef>
          </c:cat>
          <c:val>
            <c:numRef>
              <c:f>'Коротка шкала'!$I$5:$I$7</c:f>
              <c:numCache>
                <c:formatCode>0</c:formatCode>
                <c:ptCount val="3"/>
                <c:pt idx="0">
                  <c:v>15</c:v>
                </c:pt>
                <c:pt idx="1">
                  <c:v>13</c:v>
                </c:pt>
                <c:pt idx="2">
                  <c:v>2</c:v>
                </c:pt>
              </c:numCache>
            </c:numRef>
          </c:val>
          <c:extLst>
            <c:ext xmlns:c16="http://schemas.microsoft.com/office/drawing/2014/chart" uri="{C3380CC4-5D6E-409C-BE32-E72D297353CC}">
              <c16:uniqueId val="{00000000-32CA-42E1-BE14-FCEE34C8F39B}"/>
            </c:ext>
          </c:extLst>
        </c:ser>
        <c:ser>
          <c:idx val="1"/>
          <c:order val="1"/>
          <c:tx>
            <c:strRef>
              <c:f>'Коротка шкала'!$J$3:$K$3</c:f>
              <c:strCache>
                <c:ptCount val="1"/>
                <c:pt idx="0">
                  <c:v>Контрольна група</c:v>
                </c:pt>
              </c:strCache>
            </c:strRef>
          </c:tx>
          <c:spPr>
            <a:gradFill rotWithShape="1">
              <a:gsLst>
                <a:gs pos="0">
                  <a:schemeClr val="accent3">
                    <a:tint val="77000"/>
                    <a:satMod val="103000"/>
                    <a:lumMod val="102000"/>
                    <a:tint val="94000"/>
                  </a:schemeClr>
                </a:gs>
                <a:gs pos="50000">
                  <a:schemeClr val="accent3">
                    <a:tint val="77000"/>
                    <a:satMod val="110000"/>
                    <a:lumMod val="100000"/>
                    <a:shade val="100000"/>
                  </a:schemeClr>
                </a:gs>
                <a:gs pos="100000">
                  <a:schemeClr val="accent3">
                    <a:tint val="77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'Коротка шкала'!$G$5:$G$7</c:f>
              <c:strCache>
                <c:ptCount val="3"/>
                <c:pt idx="0">
                  <c:v>Низький</c:v>
                </c:pt>
                <c:pt idx="1">
                  <c:v>Середній</c:v>
                </c:pt>
                <c:pt idx="2">
                  <c:v>Високий </c:v>
                </c:pt>
              </c:strCache>
            </c:strRef>
          </c:cat>
          <c:val>
            <c:numRef>
              <c:f>'Коротка шкала'!$K$5:$K$7</c:f>
              <c:numCache>
                <c:formatCode>0</c:formatCode>
                <c:ptCount val="3"/>
                <c:pt idx="0">
                  <c:v>9</c:v>
                </c:pt>
                <c:pt idx="1">
                  <c:v>14</c:v>
                </c:pt>
                <c:pt idx="2">
                  <c:v>7</c:v>
                </c:pt>
              </c:numCache>
            </c:numRef>
          </c:val>
          <c:extLst>
            <c:ext xmlns:c16="http://schemas.microsoft.com/office/drawing/2014/chart" uri="{C3380CC4-5D6E-409C-BE32-E72D297353CC}">
              <c16:uniqueId val="{00000001-32CA-42E1-BE14-FCEE34C8F39B}"/>
            </c:ext>
          </c:extLst>
        </c:ser>
        <c:dLbls>
          <c:dLblPos val="outEnd"/>
          <c:showLegendKey val="0"/>
          <c:showVal val="1"/>
          <c:showCatName val="0"/>
          <c:showSerName val="0"/>
          <c:showPercent val="0"/>
          <c:showBubbleSize val="0"/>
        </c:dLbls>
        <c:gapWidth val="100"/>
        <c:overlap val="-24"/>
        <c:axId val="168646528"/>
        <c:axId val="168648064"/>
      </c:barChart>
      <c:catAx>
        <c:axId val="16864652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68648064"/>
        <c:crosses val="autoZero"/>
        <c:auto val="1"/>
        <c:lblAlgn val="ctr"/>
        <c:lblOffset val="100"/>
        <c:noMultiLvlLbl val="0"/>
      </c:catAx>
      <c:valAx>
        <c:axId val="168648064"/>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Кількість осіб</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68646528"/>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'LEC5 '!$I$5:$J$5</c:f>
              <c:strCache>
                <c:ptCount val="1"/>
                <c:pt idx="0">
                  <c:v>Експериментальна група</c:v>
                </c:pt>
              </c:strCache>
            </c:strRef>
          </c:tx>
          <c:spPr>
            <a:gradFill rotWithShape="1">
              <a:gsLst>
                <a:gs pos="0">
                  <a:schemeClr val="accent3">
                    <a:shade val="76000"/>
                    <a:satMod val="103000"/>
                    <a:lumMod val="102000"/>
                    <a:tint val="94000"/>
                  </a:schemeClr>
                </a:gs>
                <a:gs pos="50000">
                  <a:schemeClr val="accent3">
                    <a:shade val="76000"/>
                    <a:satMod val="110000"/>
                    <a:lumMod val="100000"/>
                    <a:shade val="100000"/>
                  </a:schemeClr>
                </a:gs>
                <a:gs pos="100000">
                  <a:schemeClr val="accent3">
                    <a:shade val="76000"/>
                    <a:lumMod val="99000"/>
                    <a:satMod val="120000"/>
                    <a:shade val="78000"/>
                  </a:schemeClr>
                </a:gs>
              </a:gsLst>
              <a:lin ang="5400000" scaled="0"/>
            </a:gradFill>
            <a:ln>
              <a:noFill/>
            </a:ln>
            <a:effectLst/>
          </c:spPr>
          <c:invertIfNegative val="0"/>
          <c:dPt>
            <c:idx val="0"/>
            <c:invertIfNegative val="0"/>
            <c:bubble3D val="0"/>
            <c:extLst>
              <c:ext xmlns:c16="http://schemas.microsoft.com/office/drawing/2014/chart" uri="{C3380CC4-5D6E-409C-BE32-E72D297353CC}">
                <c16:uniqueId val="{00000000-7140-4929-869E-67EAA799495B}"/>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'LEC5 '!$H$7:$H$9</c:f>
              <c:strCache>
                <c:ptCount val="3"/>
                <c:pt idx="0">
                  <c:v>Низький</c:v>
                </c:pt>
                <c:pt idx="1">
                  <c:v>Середній</c:v>
                </c:pt>
                <c:pt idx="2">
                  <c:v>Високий </c:v>
                </c:pt>
              </c:strCache>
            </c:strRef>
          </c:cat>
          <c:val>
            <c:numRef>
              <c:f>'LEC5 '!$J$7:$J$9</c:f>
              <c:numCache>
                <c:formatCode>0</c:formatCode>
                <c:ptCount val="3"/>
                <c:pt idx="0">
                  <c:v>15</c:v>
                </c:pt>
                <c:pt idx="1">
                  <c:v>7</c:v>
                </c:pt>
                <c:pt idx="2">
                  <c:v>8</c:v>
                </c:pt>
              </c:numCache>
            </c:numRef>
          </c:val>
          <c:extLst>
            <c:ext xmlns:c16="http://schemas.microsoft.com/office/drawing/2014/chart" uri="{C3380CC4-5D6E-409C-BE32-E72D297353CC}">
              <c16:uniqueId val="{00000001-7140-4929-869E-67EAA799495B}"/>
            </c:ext>
          </c:extLst>
        </c:ser>
        <c:ser>
          <c:idx val="1"/>
          <c:order val="1"/>
          <c:tx>
            <c:strRef>
              <c:f>'LEC5 '!$K$5:$L$5</c:f>
              <c:strCache>
                <c:ptCount val="1"/>
                <c:pt idx="0">
                  <c:v>Контрольна група</c:v>
                </c:pt>
              </c:strCache>
            </c:strRef>
          </c:tx>
          <c:spPr>
            <a:gradFill rotWithShape="1">
              <a:gsLst>
                <a:gs pos="0">
                  <a:schemeClr val="accent3">
                    <a:tint val="77000"/>
                    <a:satMod val="103000"/>
                    <a:lumMod val="102000"/>
                    <a:tint val="94000"/>
                  </a:schemeClr>
                </a:gs>
                <a:gs pos="50000">
                  <a:schemeClr val="accent3">
                    <a:tint val="77000"/>
                    <a:satMod val="110000"/>
                    <a:lumMod val="100000"/>
                    <a:shade val="100000"/>
                  </a:schemeClr>
                </a:gs>
                <a:gs pos="100000">
                  <a:schemeClr val="accent3">
                    <a:tint val="77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'LEC5 '!$H$7:$H$9</c:f>
              <c:strCache>
                <c:ptCount val="3"/>
                <c:pt idx="0">
                  <c:v>Низький</c:v>
                </c:pt>
                <c:pt idx="1">
                  <c:v>Середній</c:v>
                </c:pt>
                <c:pt idx="2">
                  <c:v>Високий </c:v>
                </c:pt>
              </c:strCache>
            </c:strRef>
          </c:cat>
          <c:val>
            <c:numRef>
              <c:f>'LEC5 '!$L$7:$L$9</c:f>
              <c:numCache>
                <c:formatCode>0</c:formatCode>
                <c:ptCount val="3"/>
                <c:pt idx="0">
                  <c:v>8</c:v>
                </c:pt>
                <c:pt idx="1">
                  <c:v>9</c:v>
                </c:pt>
                <c:pt idx="2">
                  <c:v>13</c:v>
                </c:pt>
              </c:numCache>
            </c:numRef>
          </c:val>
          <c:extLst>
            <c:ext xmlns:c16="http://schemas.microsoft.com/office/drawing/2014/chart" uri="{C3380CC4-5D6E-409C-BE32-E72D297353CC}">
              <c16:uniqueId val="{00000002-7140-4929-869E-67EAA799495B}"/>
            </c:ext>
          </c:extLst>
        </c:ser>
        <c:dLbls>
          <c:dLblPos val="outEnd"/>
          <c:showLegendKey val="0"/>
          <c:showVal val="1"/>
          <c:showCatName val="0"/>
          <c:showSerName val="0"/>
          <c:showPercent val="0"/>
          <c:showBubbleSize val="0"/>
        </c:dLbls>
        <c:gapWidth val="100"/>
        <c:overlap val="-24"/>
        <c:axId val="168676736"/>
        <c:axId val="169354368"/>
      </c:barChart>
      <c:catAx>
        <c:axId val="16867673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69354368"/>
        <c:crosses val="autoZero"/>
        <c:auto val="1"/>
        <c:lblAlgn val="ctr"/>
        <c:lblOffset val="100"/>
        <c:noMultiLvlLbl val="0"/>
      </c:catAx>
      <c:valAx>
        <c:axId val="16935436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Кількість осіб</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68676736"/>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Місіссіпі!$I$1</c:f>
              <c:strCache>
                <c:ptCount val="1"/>
                <c:pt idx="0">
                  <c:v>Експериментальна група</c:v>
                </c:pt>
              </c:strCache>
            </c:strRef>
          </c:tx>
          <c:spPr>
            <a:gradFill rotWithShape="1">
              <a:gsLst>
                <a:gs pos="0">
                  <a:schemeClr val="accent3">
                    <a:shade val="76000"/>
                    <a:satMod val="103000"/>
                    <a:lumMod val="102000"/>
                    <a:tint val="94000"/>
                  </a:schemeClr>
                </a:gs>
                <a:gs pos="50000">
                  <a:schemeClr val="accent3">
                    <a:shade val="76000"/>
                    <a:satMod val="110000"/>
                    <a:lumMod val="100000"/>
                    <a:shade val="100000"/>
                  </a:schemeClr>
                </a:gs>
                <a:gs pos="100000">
                  <a:schemeClr val="accent3">
                    <a:shade val="76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Місіссіпі!$H$3:$H$5</c:f>
              <c:strCache>
                <c:ptCount val="3"/>
                <c:pt idx="0">
                  <c:v>Низький рівень</c:v>
                </c:pt>
                <c:pt idx="1">
                  <c:v>Середній рівень</c:v>
                </c:pt>
                <c:pt idx="2">
                  <c:v>Високий рівень</c:v>
                </c:pt>
              </c:strCache>
            </c:strRef>
          </c:cat>
          <c:val>
            <c:numRef>
              <c:f>Місіссіпі!$J$3:$J$5</c:f>
              <c:numCache>
                <c:formatCode>0</c:formatCode>
                <c:ptCount val="3"/>
                <c:pt idx="0">
                  <c:v>21</c:v>
                </c:pt>
                <c:pt idx="1">
                  <c:v>7</c:v>
                </c:pt>
                <c:pt idx="2">
                  <c:v>2</c:v>
                </c:pt>
              </c:numCache>
            </c:numRef>
          </c:val>
          <c:extLst>
            <c:ext xmlns:c16="http://schemas.microsoft.com/office/drawing/2014/chart" uri="{C3380CC4-5D6E-409C-BE32-E72D297353CC}">
              <c16:uniqueId val="{00000000-51F4-4089-AFC5-F61EFA82DB03}"/>
            </c:ext>
          </c:extLst>
        </c:ser>
        <c:ser>
          <c:idx val="1"/>
          <c:order val="1"/>
          <c:tx>
            <c:strRef>
              <c:f>Місіссіпі!$K$1</c:f>
              <c:strCache>
                <c:ptCount val="1"/>
                <c:pt idx="0">
                  <c:v>Контрольна група</c:v>
                </c:pt>
              </c:strCache>
            </c:strRef>
          </c:tx>
          <c:spPr>
            <a:gradFill rotWithShape="1">
              <a:gsLst>
                <a:gs pos="0">
                  <a:schemeClr val="accent3">
                    <a:tint val="77000"/>
                    <a:satMod val="103000"/>
                    <a:lumMod val="102000"/>
                    <a:tint val="94000"/>
                  </a:schemeClr>
                </a:gs>
                <a:gs pos="50000">
                  <a:schemeClr val="accent3">
                    <a:tint val="77000"/>
                    <a:satMod val="110000"/>
                    <a:lumMod val="100000"/>
                    <a:shade val="100000"/>
                  </a:schemeClr>
                </a:gs>
                <a:gs pos="100000">
                  <a:schemeClr val="accent3">
                    <a:tint val="77000"/>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Місіссіпі!$H$3:$H$5</c:f>
              <c:strCache>
                <c:ptCount val="3"/>
                <c:pt idx="0">
                  <c:v>Низький рівень</c:v>
                </c:pt>
                <c:pt idx="1">
                  <c:v>Середній рівень</c:v>
                </c:pt>
                <c:pt idx="2">
                  <c:v>Високий рівень</c:v>
                </c:pt>
              </c:strCache>
            </c:strRef>
          </c:cat>
          <c:val>
            <c:numRef>
              <c:f>Місіссіпі!$L$3:$L$5</c:f>
              <c:numCache>
                <c:formatCode>0</c:formatCode>
                <c:ptCount val="3"/>
                <c:pt idx="0">
                  <c:v>12</c:v>
                </c:pt>
                <c:pt idx="1">
                  <c:v>12</c:v>
                </c:pt>
                <c:pt idx="2">
                  <c:v>6</c:v>
                </c:pt>
              </c:numCache>
            </c:numRef>
          </c:val>
          <c:extLst>
            <c:ext xmlns:c16="http://schemas.microsoft.com/office/drawing/2014/chart" uri="{C3380CC4-5D6E-409C-BE32-E72D297353CC}">
              <c16:uniqueId val="{00000001-51F4-4089-AFC5-F61EFA82DB03}"/>
            </c:ext>
          </c:extLst>
        </c:ser>
        <c:dLbls>
          <c:dLblPos val="outEnd"/>
          <c:showLegendKey val="0"/>
          <c:showVal val="1"/>
          <c:showCatName val="0"/>
          <c:showSerName val="0"/>
          <c:showPercent val="0"/>
          <c:showBubbleSize val="0"/>
        </c:dLbls>
        <c:gapWidth val="100"/>
        <c:overlap val="-24"/>
        <c:axId val="169431808"/>
        <c:axId val="169433344"/>
      </c:barChart>
      <c:catAx>
        <c:axId val="16943180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69433344"/>
        <c:crosses val="autoZero"/>
        <c:auto val="1"/>
        <c:lblAlgn val="ctr"/>
        <c:lblOffset val="100"/>
        <c:noMultiLvlLbl val="0"/>
      </c:catAx>
      <c:valAx>
        <c:axId val="169433344"/>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uk-UA"/>
                  <a:t>Частка в структурі, %</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uk-UA"/>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uk-UA"/>
          </a:p>
        </c:txPr>
        <c:crossAx val="169431808"/>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uk-UA"/>
          </a:p>
        </c:txPr>
      </c:dTable>
      <c:spPr>
        <a:noFill/>
        <a:ln>
          <a:noFill/>
        </a:ln>
        <a:effectLst/>
      </c:spPr>
    </c:plotArea>
    <c:plotVisOnly val="1"/>
    <c:dispBlanksAs val="gap"/>
    <c:showDLblsOverMax val="0"/>
  </c:chart>
  <c:spPr>
    <a:noFill/>
    <a:ln>
      <a:noFill/>
    </a:ln>
    <a:effectLst/>
  </c:spPr>
  <c:txPr>
    <a:bodyPr/>
    <a:lstStyle/>
    <a:p>
      <a:pPr>
        <a:defRPr/>
      </a:pPr>
      <a:endParaRPr lang="uk-U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withinLinear" id="16">
  <a:schemeClr val="accent3"/>
</cs:colorStyle>
</file>

<file path=ppt/charts/colors6.xml><?xml version="1.0" encoding="utf-8"?>
<cs:colorStyle xmlns:cs="http://schemas.microsoft.com/office/drawing/2012/chartStyle" xmlns:a="http://schemas.openxmlformats.org/drawingml/2006/main" meth="withinLinear" id="16">
  <a:schemeClr val="accent3"/>
</cs:colorStyle>
</file>

<file path=ppt/charts/colors7.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62CD71-7086-443B-950E-8D8BD4CCD597}" type="doc">
      <dgm:prSet loTypeId="urn:microsoft.com/office/officeart/2005/8/layout/arrow6" loCatId="relationship" qsTypeId="urn:microsoft.com/office/officeart/2005/8/quickstyle/simple1" qsCatId="simple" csTypeId="urn:microsoft.com/office/officeart/2005/8/colors/accent0_1" csCatId="mainScheme" phldr="1"/>
      <dgm:spPr/>
      <dgm:t>
        <a:bodyPr/>
        <a:lstStyle/>
        <a:p>
          <a:endParaRPr lang="uk-UA"/>
        </a:p>
      </dgm:t>
    </dgm:pt>
    <dgm:pt modelId="{2AB5C406-54DF-43EF-87D3-80FCC938750D}">
      <dgm:prSet phldrT="[Текст]"/>
      <dgm:spPr/>
      <dgm:t>
        <a:bodyPr/>
        <a:lstStyle/>
        <a:p>
          <a:r>
            <a:rPr lang="uk-UA" b="1" dirty="0"/>
            <a:t>Об'єкт дослідження:</a:t>
          </a:r>
          <a:r>
            <a:rPr lang="uk-UA" dirty="0"/>
            <a:t> психоемоційний стан військовослужбовців, які пережили воєнні конфлікти або інші стресові ситуації.</a:t>
          </a:r>
        </a:p>
      </dgm:t>
    </dgm:pt>
    <dgm:pt modelId="{BF7440D1-DEAE-46C1-93AD-2C7FEE117241}" type="parTrans" cxnId="{B561FDF9-F0C3-41CF-B2F2-2F4F4277E413}">
      <dgm:prSet/>
      <dgm:spPr/>
      <dgm:t>
        <a:bodyPr/>
        <a:lstStyle/>
        <a:p>
          <a:endParaRPr lang="uk-UA"/>
        </a:p>
      </dgm:t>
    </dgm:pt>
    <dgm:pt modelId="{AC05D770-F067-4DAE-B2C0-87E082C94436}" type="sibTrans" cxnId="{B561FDF9-F0C3-41CF-B2F2-2F4F4277E413}">
      <dgm:prSet/>
      <dgm:spPr/>
      <dgm:t>
        <a:bodyPr/>
        <a:lstStyle/>
        <a:p>
          <a:endParaRPr lang="uk-UA"/>
        </a:p>
      </dgm:t>
    </dgm:pt>
    <dgm:pt modelId="{E0CBB3B6-3F24-43B7-A069-E4B1361CB604}">
      <dgm:prSet/>
      <dgm:spPr/>
      <dgm:t>
        <a:bodyPr/>
        <a:lstStyle/>
        <a:p>
          <a:r>
            <a:rPr lang="uk-UA" b="1"/>
            <a:t>Предмет дослідження:</a:t>
          </a:r>
          <a:r>
            <a:rPr lang="uk-UA"/>
            <a:t> психокорекційні засоби, що покращують психоемоційний стан та послаблюють прояви ПТСР у військовослужбовців після бойового досвіду.</a:t>
          </a:r>
        </a:p>
      </dgm:t>
    </dgm:pt>
    <dgm:pt modelId="{D1172213-0A86-410A-8A35-80264E9A8531}" type="parTrans" cxnId="{6DF1F45F-A298-420C-B66E-D76D639779C7}">
      <dgm:prSet/>
      <dgm:spPr/>
      <dgm:t>
        <a:bodyPr/>
        <a:lstStyle/>
        <a:p>
          <a:endParaRPr lang="uk-UA"/>
        </a:p>
      </dgm:t>
    </dgm:pt>
    <dgm:pt modelId="{51F4CD62-3640-450D-825B-23004E10B7CD}" type="sibTrans" cxnId="{6DF1F45F-A298-420C-B66E-D76D639779C7}">
      <dgm:prSet/>
      <dgm:spPr/>
      <dgm:t>
        <a:bodyPr/>
        <a:lstStyle/>
        <a:p>
          <a:endParaRPr lang="uk-UA"/>
        </a:p>
      </dgm:t>
    </dgm:pt>
    <dgm:pt modelId="{D91D6229-AD0F-4652-B0EE-727154CE5DCD}" type="pres">
      <dgm:prSet presAssocID="{2062CD71-7086-443B-950E-8D8BD4CCD597}" presName="compositeShape" presStyleCnt="0">
        <dgm:presLayoutVars>
          <dgm:chMax val="2"/>
          <dgm:dir/>
          <dgm:resizeHandles val="exact"/>
        </dgm:presLayoutVars>
      </dgm:prSet>
      <dgm:spPr/>
    </dgm:pt>
    <dgm:pt modelId="{1921A767-4176-4C29-B80C-0697EE0D8E08}" type="pres">
      <dgm:prSet presAssocID="{2062CD71-7086-443B-950E-8D8BD4CCD597}" presName="ribbon" presStyleLbl="node1" presStyleIdx="0" presStyleCnt="1"/>
      <dgm:spPr/>
    </dgm:pt>
    <dgm:pt modelId="{268A2DD8-F023-44F2-B85B-F35AD29E8E1A}" type="pres">
      <dgm:prSet presAssocID="{2062CD71-7086-443B-950E-8D8BD4CCD597}" presName="leftArrowText" presStyleLbl="node1" presStyleIdx="0" presStyleCnt="1">
        <dgm:presLayoutVars>
          <dgm:chMax val="0"/>
          <dgm:bulletEnabled val="1"/>
        </dgm:presLayoutVars>
      </dgm:prSet>
      <dgm:spPr/>
    </dgm:pt>
    <dgm:pt modelId="{42217EB1-D21F-4DA4-8300-9A6557BEC1AF}" type="pres">
      <dgm:prSet presAssocID="{2062CD71-7086-443B-950E-8D8BD4CCD597}" presName="rightArrowText" presStyleLbl="node1" presStyleIdx="0" presStyleCnt="1">
        <dgm:presLayoutVars>
          <dgm:chMax val="0"/>
          <dgm:bulletEnabled val="1"/>
        </dgm:presLayoutVars>
      </dgm:prSet>
      <dgm:spPr/>
    </dgm:pt>
  </dgm:ptLst>
  <dgm:cxnLst>
    <dgm:cxn modelId="{79F1350F-5286-4690-AECA-054C1C243AFB}" type="presOf" srcId="{E0CBB3B6-3F24-43B7-A069-E4B1361CB604}" destId="{42217EB1-D21F-4DA4-8300-9A6557BEC1AF}" srcOrd="0" destOrd="0" presId="urn:microsoft.com/office/officeart/2005/8/layout/arrow6"/>
    <dgm:cxn modelId="{6DF1F45F-A298-420C-B66E-D76D639779C7}" srcId="{2062CD71-7086-443B-950E-8D8BD4CCD597}" destId="{E0CBB3B6-3F24-43B7-A069-E4B1361CB604}" srcOrd="1" destOrd="0" parTransId="{D1172213-0A86-410A-8A35-80264E9A8531}" sibTransId="{51F4CD62-3640-450D-825B-23004E10B7CD}"/>
    <dgm:cxn modelId="{AED60755-FF52-4B0D-B248-B88841BEF15D}" type="presOf" srcId="{2062CD71-7086-443B-950E-8D8BD4CCD597}" destId="{D91D6229-AD0F-4652-B0EE-727154CE5DCD}" srcOrd="0" destOrd="0" presId="urn:microsoft.com/office/officeart/2005/8/layout/arrow6"/>
    <dgm:cxn modelId="{E69CC4C2-1D13-472B-AA26-7EA8D21B00B6}" type="presOf" srcId="{2AB5C406-54DF-43EF-87D3-80FCC938750D}" destId="{268A2DD8-F023-44F2-B85B-F35AD29E8E1A}" srcOrd="0" destOrd="0" presId="urn:microsoft.com/office/officeart/2005/8/layout/arrow6"/>
    <dgm:cxn modelId="{B561FDF9-F0C3-41CF-B2F2-2F4F4277E413}" srcId="{2062CD71-7086-443B-950E-8D8BD4CCD597}" destId="{2AB5C406-54DF-43EF-87D3-80FCC938750D}" srcOrd="0" destOrd="0" parTransId="{BF7440D1-DEAE-46C1-93AD-2C7FEE117241}" sibTransId="{AC05D770-F067-4DAE-B2C0-87E082C94436}"/>
    <dgm:cxn modelId="{0D1C0ED4-9A17-496D-B2FD-46A2874E6FE1}" type="presParOf" srcId="{D91D6229-AD0F-4652-B0EE-727154CE5DCD}" destId="{1921A767-4176-4C29-B80C-0697EE0D8E08}" srcOrd="0" destOrd="0" presId="urn:microsoft.com/office/officeart/2005/8/layout/arrow6"/>
    <dgm:cxn modelId="{752A9242-D828-45BB-8E89-EC18C61D5777}" type="presParOf" srcId="{D91D6229-AD0F-4652-B0EE-727154CE5DCD}" destId="{268A2DD8-F023-44F2-B85B-F35AD29E8E1A}" srcOrd="1" destOrd="0" presId="urn:microsoft.com/office/officeart/2005/8/layout/arrow6"/>
    <dgm:cxn modelId="{109AB1E3-8B20-4F2B-8EDE-F476F0630E71}" type="presParOf" srcId="{D91D6229-AD0F-4652-B0EE-727154CE5DCD}" destId="{42217EB1-D21F-4DA4-8300-9A6557BEC1AF}"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9B4DC0-0612-4A7C-AAFC-C0E733B31902}" type="doc">
      <dgm:prSet loTypeId="urn:microsoft.com/office/officeart/2005/8/layout/balance1" loCatId="relationship" qsTypeId="urn:microsoft.com/office/officeart/2005/8/quickstyle/simple1" qsCatId="simple" csTypeId="urn:microsoft.com/office/officeart/2005/8/colors/accent1_1" csCatId="accent1" phldr="1"/>
      <dgm:spPr/>
      <dgm:t>
        <a:bodyPr/>
        <a:lstStyle/>
        <a:p>
          <a:endParaRPr lang="uk-UA"/>
        </a:p>
      </dgm:t>
    </dgm:pt>
    <dgm:pt modelId="{CC9849A5-4399-4442-9619-17948340284E}">
      <dgm:prSet phldrT="[Текст]"/>
      <dgm:spPr/>
      <dgm:t>
        <a:bodyPr/>
        <a:lstStyle/>
        <a:p>
          <a:r>
            <a:rPr lang="uk-UA" dirty="0"/>
            <a:t>Мета дослідження</a:t>
          </a:r>
        </a:p>
      </dgm:t>
    </dgm:pt>
    <dgm:pt modelId="{7DAF791E-534B-4432-B9C4-BDB85828AA01}" type="parTrans" cxnId="{1B5FB53E-4154-44FF-9759-4FA1A3D97E87}">
      <dgm:prSet/>
      <dgm:spPr/>
      <dgm:t>
        <a:bodyPr/>
        <a:lstStyle/>
        <a:p>
          <a:endParaRPr lang="uk-UA"/>
        </a:p>
      </dgm:t>
    </dgm:pt>
    <dgm:pt modelId="{B6F8533B-087C-4D5B-905D-1BD51B893D99}" type="sibTrans" cxnId="{1B5FB53E-4154-44FF-9759-4FA1A3D97E87}">
      <dgm:prSet/>
      <dgm:spPr/>
      <dgm:t>
        <a:bodyPr/>
        <a:lstStyle/>
        <a:p>
          <a:endParaRPr lang="uk-UA"/>
        </a:p>
      </dgm:t>
    </dgm:pt>
    <dgm:pt modelId="{BB14657C-1A95-4963-A81F-FA43409F9959}">
      <dgm:prSet phldrT="[Текст]" custT="1"/>
      <dgm:spPr/>
      <dgm:t>
        <a:bodyPr/>
        <a:lstStyle/>
        <a:p>
          <a:r>
            <a:rPr lang="uk-UA" sz="1600" dirty="0"/>
            <a:t>обґрунтувати та розробити корекційну програму психологічної підтримки військових з проявами посттравматичного стресового розладу. </a:t>
          </a:r>
        </a:p>
      </dgm:t>
    </dgm:pt>
    <dgm:pt modelId="{80C8B356-8474-4B40-8034-059E7BA35BD3}" type="parTrans" cxnId="{1F6C5739-AD4E-4C74-9563-B05DA35D372C}">
      <dgm:prSet/>
      <dgm:spPr/>
      <dgm:t>
        <a:bodyPr/>
        <a:lstStyle/>
        <a:p>
          <a:endParaRPr lang="uk-UA"/>
        </a:p>
      </dgm:t>
    </dgm:pt>
    <dgm:pt modelId="{C314549E-FE1D-4BDB-BFFC-AC647405D6F3}" type="sibTrans" cxnId="{1F6C5739-AD4E-4C74-9563-B05DA35D372C}">
      <dgm:prSet/>
      <dgm:spPr/>
      <dgm:t>
        <a:bodyPr/>
        <a:lstStyle/>
        <a:p>
          <a:endParaRPr lang="uk-UA"/>
        </a:p>
      </dgm:t>
    </dgm:pt>
    <dgm:pt modelId="{26E22DA8-FA50-49FE-960F-E469A06110DD}">
      <dgm:prSet phldrT="[Текст]"/>
      <dgm:spPr/>
      <dgm:t>
        <a:bodyPr/>
        <a:lstStyle/>
        <a:p>
          <a:r>
            <a:rPr lang="uk-UA" dirty="0"/>
            <a:t>Гіпотеза дослідження</a:t>
          </a:r>
        </a:p>
      </dgm:t>
    </dgm:pt>
    <dgm:pt modelId="{E35C96B5-29E4-4721-90E2-CA86A487A3C3}" type="parTrans" cxnId="{84AEA318-DEDE-438B-8AB5-ED6399543356}">
      <dgm:prSet/>
      <dgm:spPr/>
      <dgm:t>
        <a:bodyPr/>
        <a:lstStyle/>
        <a:p>
          <a:endParaRPr lang="uk-UA"/>
        </a:p>
      </dgm:t>
    </dgm:pt>
    <dgm:pt modelId="{8B8763EA-D080-4FBF-9E5B-721C6C8F7FE4}" type="sibTrans" cxnId="{84AEA318-DEDE-438B-8AB5-ED6399543356}">
      <dgm:prSet/>
      <dgm:spPr/>
      <dgm:t>
        <a:bodyPr/>
        <a:lstStyle/>
        <a:p>
          <a:endParaRPr lang="uk-UA"/>
        </a:p>
      </dgm:t>
    </dgm:pt>
    <dgm:pt modelId="{A1365337-0AF7-4A5A-B3DD-EB02EFF30CAA}">
      <dgm:prSet phldrT="[Текст]" custT="1"/>
      <dgm:spPr/>
      <dgm:t>
        <a:bodyPr/>
        <a:lstStyle/>
        <a:p>
          <a:r>
            <a:rPr lang="uk-UA" sz="1600" dirty="0"/>
            <a:t>корекційна програма психологічної підтримки та допомоги військовим-учасникам бойових дій з проявами посттравматичного стресового розладом може значно покращити їх  психоемоційний стан, як додатковий засіб у комплексі психотерапевтичного лікування.</a:t>
          </a:r>
        </a:p>
      </dgm:t>
    </dgm:pt>
    <dgm:pt modelId="{9B7935D2-181D-49E9-B519-6A26BA943549}" type="parTrans" cxnId="{16572CFE-0B78-4F27-9F7A-37B05C9664BF}">
      <dgm:prSet/>
      <dgm:spPr/>
      <dgm:t>
        <a:bodyPr/>
        <a:lstStyle/>
        <a:p>
          <a:endParaRPr lang="uk-UA"/>
        </a:p>
      </dgm:t>
    </dgm:pt>
    <dgm:pt modelId="{8890A788-FCA7-4284-9ED8-B2B64A14315F}" type="sibTrans" cxnId="{16572CFE-0B78-4F27-9F7A-37B05C9664BF}">
      <dgm:prSet/>
      <dgm:spPr/>
      <dgm:t>
        <a:bodyPr/>
        <a:lstStyle/>
        <a:p>
          <a:endParaRPr lang="uk-UA"/>
        </a:p>
      </dgm:t>
    </dgm:pt>
    <dgm:pt modelId="{ADD63C04-0B9C-44A8-9C85-68D502A931BD}" type="pres">
      <dgm:prSet presAssocID="{109B4DC0-0612-4A7C-AAFC-C0E733B31902}" presName="outerComposite" presStyleCnt="0">
        <dgm:presLayoutVars>
          <dgm:chMax val="2"/>
          <dgm:animLvl val="lvl"/>
          <dgm:resizeHandles val="exact"/>
        </dgm:presLayoutVars>
      </dgm:prSet>
      <dgm:spPr/>
    </dgm:pt>
    <dgm:pt modelId="{D433F507-001F-4507-98DD-D5FACC25270D}" type="pres">
      <dgm:prSet presAssocID="{109B4DC0-0612-4A7C-AAFC-C0E733B31902}" presName="dummyMaxCanvas" presStyleCnt="0"/>
      <dgm:spPr/>
    </dgm:pt>
    <dgm:pt modelId="{1366D53C-A85B-4FA7-8DCC-00422B5BD605}" type="pres">
      <dgm:prSet presAssocID="{109B4DC0-0612-4A7C-AAFC-C0E733B31902}" presName="parentComposite" presStyleCnt="0"/>
      <dgm:spPr/>
    </dgm:pt>
    <dgm:pt modelId="{C1AD3E67-D7F1-437C-8E19-07FE44D1546F}" type="pres">
      <dgm:prSet presAssocID="{109B4DC0-0612-4A7C-AAFC-C0E733B31902}" presName="parent1" presStyleLbl="alignAccFollowNode1" presStyleIdx="0" presStyleCnt="4" custScaleX="159255" custLinFactNeighborX="-39718" custLinFactNeighborY="-2166">
        <dgm:presLayoutVars>
          <dgm:chMax val="4"/>
        </dgm:presLayoutVars>
      </dgm:prSet>
      <dgm:spPr/>
    </dgm:pt>
    <dgm:pt modelId="{CF44BFAD-5E23-4EB9-BDB6-14E49087AD11}" type="pres">
      <dgm:prSet presAssocID="{109B4DC0-0612-4A7C-AAFC-C0E733B31902}" presName="parent2" presStyleLbl="alignAccFollowNode1" presStyleIdx="1" presStyleCnt="4" custScaleX="159255" custLinFactNeighborX="39718" custLinFactNeighborY="1083">
        <dgm:presLayoutVars>
          <dgm:chMax val="4"/>
        </dgm:presLayoutVars>
      </dgm:prSet>
      <dgm:spPr/>
    </dgm:pt>
    <dgm:pt modelId="{F5D94ED9-3CB1-4E2A-A897-930959DAEFBE}" type="pres">
      <dgm:prSet presAssocID="{109B4DC0-0612-4A7C-AAFC-C0E733B31902}" presName="childrenComposite" presStyleCnt="0"/>
      <dgm:spPr/>
    </dgm:pt>
    <dgm:pt modelId="{FEFBEA14-1943-4A7A-89AC-5F62BF04803D}" type="pres">
      <dgm:prSet presAssocID="{109B4DC0-0612-4A7C-AAFC-C0E733B31902}" presName="dummyMaxCanvas_ChildArea" presStyleCnt="0"/>
      <dgm:spPr/>
    </dgm:pt>
    <dgm:pt modelId="{D5D30333-F428-4C0F-A046-F0980D99B9B4}" type="pres">
      <dgm:prSet presAssocID="{109B4DC0-0612-4A7C-AAFC-C0E733B31902}" presName="fulcrum" presStyleLbl="alignAccFollowNode1" presStyleIdx="2" presStyleCnt="4"/>
      <dgm:spPr/>
    </dgm:pt>
    <dgm:pt modelId="{4C201098-4FFC-429C-A1D9-62C8E6AB322E}" type="pres">
      <dgm:prSet presAssocID="{109B4DC0-0612-4A7C-AAFC-C0E733B31902}" presName="balance_11" presStyleLbl="alignAccFollowNode1" presStyleIdx="3" presStyleCnt="4">
        <dgm:presLayoutVars>
          <dgm:bulletEnabled val="1"/>
        </dgm:presLayoutVars>
      </dgm:prSet>
      <dgm:spPr/>
    </dgm:pt>
    <dgm:pt modelId="{AFE56FBE-DA0C-49C3-AB9C-9A299CFCBDB7}" type="pres">
      <dgm:prSet presAssocID="{109B4DC0-0612-4A7C-AAFC-C0E733B31902}" presName="left_11_1" presStyleLbl="node1" presStyleIdx="0" presStyleCnt="2" custScaleX="159255" custLinFactNeighborX="-39718" custLinFactNeighborY="-808">
        <dgm:presLayoutVars>
          <dgm:bulletEnabled val="1"/>
        </dgm:presLayoutVars>
      </dgm:prSet>
      <dgm:spPr/>
    </dgm:pt>
    <dgm:pt modelId="{364003D3-70A4-4E9D-A5C2-6EEEE3AA2AD0}" type="pres">
      <dgm:prSet presAssocID="{109B4DC0-0612-4A7C-AAFC-C0E733B31902}" presName="right_11_1" presStyleLbl="node1" presStyleIdx="1" presStyleCnt="2" custScaleX="159255" custLinFactNeighborX="39718" custLinFactNeighborY="404">
        <dgm:presLayoutVars>
          <dgm:bulletEnabled val="1"/>
        </dgm:presLayoutVars>
      </dgm:prSet>
      <dgm:spPr/>
    </dgm:pt>
  </dgm:ptLst>
  <dgm:cxnLst>
    <dgm:cxn modelId="{84AEA318-DEDE-438B-8AB5-ED6399543356}" srcId="{109B4DC0-0612-4A7C-AAFC-C0E733B31902}" destId="{26E22DA8-FA50-49FE-960F-E469A06110DD}" srcOrd="1" destOrd="0" parTransId="{E35C96B5-29E4-4721-90E2-CA86A487A3C3}" sibTransId="{8B8763EA-D080-4FBF-9E5B-721C6C8F7FE4}"/>
    <dgm:cxn modelId="{5220AC38-20A0-4972-A1E1-99DFCA8AB62A}" type="presOf" srcId="{CC9849A5-4399-4442-9619-17948340284E}" destId="{C1AD3E67-D7F1-437C-8E19-07FE44D1546F}" srcOrd="0" destOrd="0" presId="urn:microsoft.com/office/officeart/2005/8/layout/balance1"/>
    <dgm:cxn modelId="{1F6C5739-AD4E-4C74-9563-B05DA35D372C}" srcId="{CC9849A5-4399-4442-9619-17948340284E}" destId="{BB14657C-1A95-4963-A81F-FA43409F9959}" srcOrd="0" destOrd="0" parTransId="{80C8B356-8474-4B40-8034-059E7BA35BD3}" sibTransId="{C314549E-FE1D-4BDB-BFFC-AC647405D6F3}"/>
    <dgm:cxn modelId="{1B5FB53E-4154-44FF-9759-4FA1A3D97E87}" srcId="{109B4DC0-0612-4A7C-AAFC-C0E733B31902}" destId="{CC9849A5-4399-4442-9619-17948340284E}" srcOrd="0" destOrd="0" parTransId="{7DAF791E-534B-4432-B9C4-BDB85828AA01}" sibTransId="{B6F8533B-087C-4D5B-905D-1BD51B893D99}"/>
    <dgm:cxn modelId="{E4E160A5-72D5-4EE3-9BA7-23D82FF69EBB}" type="presOf" srcId="{26E22DA8-FA50-49FE-960F-E469A06110DD}" destId="{CF44BFAD-5E23-4EB9-BDB6-14E49087AD11}" srcOrd="0" destOrd="0" presId="urn:microsoft.com/office/officeart/2005/8/layout/balance1"/>
    <dgm:cxn modelId="{C05460C2-AA47-4F4B-959E-984DB513CFBF}" type="presOf" srcId="{A1365337-0AF7-4A5A-B3DD-EB02EFF30CAA}" destId="{364003D3-70A4-4E9D-A5C2-6EEEE3AA2AD0}" srcOrd="0" destOrd="0" presId="urn:microsoft.com/office/officeart/2005/8/layout/balance1"/>
    <dgm:cxn modelId="{96F049F0-C676-45D8-8C21-F7956CFF1974}" type="presOf" srcId="{BB14657C-1A95-4963-A81F-FA43409F9959}" destId="{AFE56FBE-DA0C-49C3-AB9C-9A299CFCBDB7}" srcOrd="0" destOrd="0" presId="urn:microsoft.com/office/officeart/2005/8/layout/balance1"/>
    <dgm:cxn modelId="{2FDAC0F7-744B-46EA-AC67-B3B08B38D7FD}" type="presOf" srcId="{109B4DC0-0612-4A7C-AAFC-C0E733B31902}" destId="{ADD63C04-0B9C-44A8-9C85-68D502A931BD}" srcOrd="0" destOrd="0" presId="urn:microsoft.com/office/officeart/2005/8/layout/balance1"/>
    <dgm:cxn modelId="{16572CFE-0B78-4F27-9F7A-37B05C9664BF}" srcId="{26E22DA8-FA50-49FE-960F-E469A06110DD}" destId="{A1365337-0AF7-4A5A-B3DD-EB02EFF30CAA}" srcOrd="0" destOrd="0" parTransId="{9B7935D2-181D-49E9-B519-6A26BA943549}" sibTransId="{8890A788-FCA7-4284-9ED8-B2B64A14315F}"/>
    <dgm:cxn modelId="{F31FD94C-8128-432E-86DD-F36713BD1316}" type="presParOf" srcId="{ADD63C04-0B9C-44A8-9C85-68D502A931BD}" destId="{D433F507-001F-4507-98DD-D5FACC25270D}" srcOrd="0" destOrd="0" presId="urn:microsoft.com/office/officeart/2005/8/layout/balance1"/>
    <dgm:cxn modelId="{45AACF4D-4FC3-447E-9F20-9632346E65D3}" type="presParOf" srcId="{ADD63C04-0B9C-44A8-9C85-68D502A931BD}" destId="{1366D53C-A85B-4FA7-8DCC-00422B5BD605}" srcOrd="1" destOrd="0" presId="urn:microsoft.com/office/officeart/2005/8/layout/balance1"/>
    <dgm:cxn modelId="{4D4D0D69-ED25-4A27-B2AF-9222A6530D04}" type="presParOf" srcId="{1366D53C-A85B-4FA7-8DCC-00422B5BD605}" destId="{C1AD3E67-D7F1-437C-8E19-07FE44D1546F}" srcOrd="0" destOrd="0" presId="urn:microsoft.com/office/officeart/2005/8/layout/balance1"/>
    <dgm:cxn modelId="{8CA68B22-00D6-48E2-819E-EC1DE1866645}" type="presParOf" srcId="{1366D53C-A85B-4FA7-8DCC-00422B5BD605}" destId="{CF44BFAD-5E23-4EB9-BDB6-14E49087AD11}" srcOrd="1" destOrd="0" presId="urn:microsoft.com/office/officeart/2005/8/layout/balance1"/>
    <dgm:cxn modelId="{66D45532-CDF0-4028-97F9-891907434CF2}" type="presParOf" srcId="{ADD63C04-0B9C-44A8-9C85-68D502A931BD}" destId="{F5D94ED9-3CB1-4E2A-A897-930959DAEFBE}" srcOrd="2" destOrd="0" presId="urn:microsoft.com/office/officeart/2005/8/layout/balance1"/>
    <dgm:cxn modelId="{86F9DF6D-B10C-441F-AD19-1B0E0B4704FC}" type="presParOf" srcId="{F5D94ED9-3CB1-4E2A-A897-930959DAEFBE}" destId="{FEFBEA14-1943-4A7A-89AC-5F62BF04803D}" srcOrd="0" destOrd="0" presId="urn:microsoft.com/office/officeart/2005/8/layout/balance1"/>
    <dgm:cxn modelId="{D46053CB-F423-495B-AC2A-3A096DF49BCE}" type="presParOf" srcId="{F5D94ED9-3CB1-4E2A-A897-930959DAEFBE}" destId="{D5D30333-F428-4C0F-A046-F0980D99B9B4}" srcOrd="1" destOrd="0" presId="urn:microsoft.com/office/officeart/2005/8/layout/balance1"/>
    <dgm:cxn modelId="{FBB8D10B-9165-47FF-A8A9-8523BD640FAF}" type="presParOf" srcId="{F5D94ED9-3CB1-4E2A-A897-930959DAEFBE}" destId="{4C201098-4FFC-429C-A1D9-62C8E6AB322E}" srcOrd="2" destOrd="0" presId="urn:microsoft.com/office/officeart/2005/8/layout/balance1"/>
    <dgm:cxn modelId="{3DB06B89-A531-4F75-94E0-FB68441DDFF4}" type="presParOf" srcId="{F5D94ED9-3CB1-4E2A-A897-930959DAEFBE}" destId="{AFE56FBE-DA0C-49C3-AB9C-9A299CFCBDB7}" srcOrd="3" destOrd="0" presId="urn:microsoft.com/office/officeart/2005/8/layout/balance1"/>
    <dgm:cxn modelId="{7B6A369E-66E5-4858-935E-43194C6E63B4}" type="presParOf" srcId="{F5D94ED9-3CB1-4E2A-A897-930959DAEFBE}" destId="{364003D3-70A4-4E9D-A5C2-6EEEE3AA2AD0}" srcOrd="4"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2749A0-EE4B-40A3-91D4-EE572571E817}" type="doc">
      <dgm:prSet loTypeId="urn:microsoft.com/office/officeart/2005/8/layout/hProcess9" loCatId="process" qsTypeId="urn:microsoft.com/office/officeart/2005/8/quickstyle/simple1" qsCatId="simple" csTypeId="urn:microsoft.com/office/officeart/2005/8/colors/accent1_1" csCatId="accent1" phldr="1"/>
      <dgm:spPr/>
      <dgm:t>
        <a:bodyPr/>
        <a:lstStyle/>
        <a:p>
          <a:endParaRPr lang="uk-UA"/>
        </a:p>
      </dgm:t>
    </dgm:pt>
    <dgm:pt modelId="{0734F041-8341-4EBE-96B5-34D2BF39857C}">
      <dgm:prSet phldrT="[Текст]"/>
      <dgm:spPr/>
      <dgm:t>
        <a:bodyPr/>
        <a:lstStyle/>
        <a:p>
          <a:r>
            <a:rPr lang="uk-UA" dirty="0"/>
            <a:t>1. Здійснити теоретичний аналіз проблеми впливу бойового досвіду на психоемоційний стан військовослужбовців та розвитку у них посттравматичного стресового розладу. </a:t>
          </a:r>
        </a:p>
      </dgm:t>
    </dgm:pt>
    <dgm:pt modelId="{80999682-7B86-49FA-BDCE-D61033E71EEC}" type="parTrans" cxnId="{26A9CE92-C71A-42AB-A999-47C348A44FA0}">
      <dgm:prSet/>
      <dgm:spPr/>
      <dgm:t>
        <a:bodyPr/>
        <a:lstStyle/>
        <a:p>
          <a:endParaRPr lang="uk-UA"/>
        </a:p>
      </dgm:t>
    </dgm:pt>
    <dgm:pt modelId="{86E756EB-CF24-4739-B10F-94C39C2A12FC}" type="sibTrans" cxnId="{26A9CE92-C71A-42AB-A999-47C348A44FA0}">
      <dgm:prSet/>
      <dgm:spPr/>
      <dgm:t>
        <a:bodyPr/>
        <a:lstStyle/>
        <a:p>
          <a:endParaRPr lang="uk-UA"/>
        </a:p>
      </dgm:t>
    </dgm:pt>
    <dgm:pt modelId="{EE22338C-5156-469D-B249-A24A3304D98B}">
      <dgm:prSet/>
      <dgm:spPr/>
      <dgm:t>
        <a:bodyPr/>
        <a:lstStyle/>
        <a:p>
          <a:r>
            <a:rPr lang="uk-UA"/>
            <a:t>2. Визначити психологічні особливості психоемоційного стану військових та проявів у них ознак посттравматичного стресового розладу. </a:t>
          </a:r>
        </a:p>
      </dgm:t>
    </dgm:pt>
    <dgm:pt modelId="{1FEC3444-09CF-4704-938B-B79BE8DD9E93}" type="parTrans" cxnId="{519D0A13-3B0F-4143-AB02-3ED4A06DF159}">
      <dgm:prSet/>
      <dgm:spPr/>
      <dgm:t>
        <a:bodyPr/>
        <a:lstStyle/>
        <a:p>
          <a:endParaRPr lang="uk-UA"/>
        </a:p>
      </dgm:t>
    </dgm:pt>
    <dgm:pt modelId="{26EEFDBF-A144-4200-95A9-9706A9DEB495}" type="sibTrans" cxnId="{519D0A13-3B0F-4143-AB02-3ED4A06DF159}">
      <dgm:prSet/>
      <dgm:spPr/>
      <dgm:t>
        <a:bodyPr/>
        <a:lstStyle/>
        <a:p>
          <a:endParaRPr lang="uk-UA"/>
        </a:p>
      </dgm:t>
    </dgm:pt>
    <dgm:pt modelId="{611DF317-9012-4854-97D6-042CDF042E1D}">
      <dgm:prSet/>
      <dgm:spPr/>
      <dgm:t>
        <a:bodyPr/>
        <a:lstStyle/>
        <a:p>
          <a:r>
            <a:rPr lang="uk-UA"/>
            <a:t>3. Обґрунтувати та розробити корекційну програму психологічної допомоги для військових із проявами ПТСР, з урахуванням сучасних методів профілактики, діагностики та лікування; експериментальним шляхом перевірити її ефективність. </a:t>
          </a:r>
        </a:p>
      </dgm:t>
    </dgm:pt>
    <dgm:pt modelId="{77F10190-B02F-49F4-B794-F047972ABB8D}" type="parTrans" cxnId="{250492F8-5EB3-4F36-AF4D-24D5004BCEB8}">
      <dgm:prSet/>
      <dgm:spPr/>
      <dgm:t>
        <a:bodyPr/>
        <a:lstStyle/>
        <a:p>
          <a:endParaRPr lang="uk-UA"/>
        </a:p>
      </dgm:t>
    </dgm:pt>
    <dgm:pt modelId="{3894B1DD-2523-4471-8F56-FC84853277EF}" type="sibTrans" cxnId="{250492F8-5EB3-4F36-AF4D-24D5004BCEB8}">
      <dgm:prSet/>
      <dgm:spPr/>
      <dgm:t>
        <a:bodyPr/>
        <a:lstStyle/>
        <a:p>
          <a:endParaRPr lang="uk-UA"/>
        </a:p>
      </dgm:t>
    </dgm:pt>
    <dgm:pt modelId="{804FD1D6-5275-486A-8D5A-35968B7908F9}" type="pres">
      <dgm:prSet presAssocID="{9B2749A0-EE4B-40A3-91D4-EE572571E817}" presName="CompostProcess" presStyleCnt="0">
        <dgm:presLayoutVars>
          <dgm:dir/>
          <dgm:resizeHandles val="exact"/>
        </dgm:presLayoutVars>
      </dgm:prSet>
      <dgm:spPr/>
    </dgm:pt>
    <dgm:pt modelId="{3DF25585-7A62-4325-BADB-692FAF735529}" type="pres">
      <dgm:prSet presAssocID="{9B2749A0-EE4B-40A3-91D4-EE572571E817}" presName="arrow" presStyleLbl="bgShp" presStyleIdx="0" presStyleCnt="1"/>
      <dgm:spPr/>
    </dgm:pt>
    <dgm:pt modelId="{CB174E71-A68B-4BCB-9315-92B43341590A}" type="pres">
      <dgm:prSet presAssocID="{9B2749A0-EE4B-40A3-91D4-EE572571E817}" presName="linearProcess" presStyleCnt="0"/>
      <dgm:spPr/>
    </dgm:pt>
    <dgm:pt modelId="{5C60136C-B70C-4330-94C5-77A21609EFEC}" type="pres">
      <dgm:prSet presAssocID="{0734F041-8341-4EBE-96B5-34D2BF39857C}" presName="textNode" presStyleLbl="node1" presStyleIdx="0" presStyleCnt="3">
        <dgm:presLayoutVars>
          <dgm:bulletEnabled val="1"/>
        </dgm:presLayoutVars>
      </dgm:prSet>
      <dgm:spPr/>
    </dgm:pt>
    <dgm:pt modelId="{30867F87-40DC-4918-8963-E2832AA5F2EA}" type="pres">
      <dgm:prSet presAssocID="{86E756EB-CF24-4739-B10F-94C39C2A12FC}" presName="sibTrans" presStyleCnt="0"/>
      <dgm:spPr/>
    </dgm:pt>
    <dgm:pt modelId="{C369BF75-F586-49F2-A144-DA8A98A6D61A}" type="pres">
      <dgm:prSet presAssocID="{EE22338C-5156-469D-B249-A24A3304D98B}" presName="textNode" presStyleLbl="node1" presStyleIdx="1" presStyleCnt="3">
        <dgm:presLayoutVars>
          <dgm:bulletEnabled val="1"/>
        </dgm:presLayoutVars>
      </dgm:prSet>
      <dgm:spPr/>
    </dgm:pt>
    <dgm:pt modelId="{2D6C19C6-22A1-48BE-B85C-05C8911CB9E2}" type="pres">
      <dgm:prSet presAssocID="{26EEFDBF-A144-4200-95A9-9706A9DEB495}" presName="sibTrans" presStyleCnt="0"/>
      <dgm:spPr/>
    </dgm:pt>
    <dgm:pt modelId="{0D2031E4-CD97-44BA-97BA-8DF04C24DCD5}" type="pres">
      <dgm:prSet presAssocID="{611DF317-9012-4854-97D6-042CDF042E1D}" presName="textNode" presStyleLbl="node1" presStyleIdx="2" presStyleCnt="3">
        <dgm:presLayoutVars>
          <dgm:bulletEnabled val="1"/>
        </dgm:presLayoutVars>
      </dgm:prSet>
      <dgm:spPr/>
    </dgm:pt>
  </dgm:ptLst>
  <dgm:cxnLst>
    <dgm:cxn modelId="{519D0A13-3B0F-4143-AB02-3ED4A06DF159}" srcId="{9B2749A0-EE4B-40A3-91D4-EE572571E817}" destId="{EE22338C-5156-469D-B249-A24A3304D98B}" srcOrd="1" destOrd="0" parTransId="{1FEC3444-09CF-4704-938B-B79BE8DD9E93}" sibTransId="{26EEFDBF-A144-4200-95A9-9706A9DEB495}"/>
    <dgm:cxn modelId="{76C5D560-812A-49E9-9D0B-0334C77F93A9}" type="presOf" srcId="{9B2749A0-EE4B-40A3-91D4-EE572571E817}" destId="{804FD1D6-5275-486A-8D5A-35968B7908F9}" srcOrd="0" destOrd="0" presId="urn:microsoft.com/office/officeart/2005/8/layout/hProcess9"/>
    <dgm:cxn modelId="{9E3CDB76-A789-4D79-9C42-AE6EB481E266}" type="presOf" srcId="{0734F041-8341-4EBE-96B5-34D2BF39857C}" destId="{5C60136C-B70C-4330-94C5-77A21609EFEC}" srcOrd="0" destOrd="0" presId="urn:microsoft.com/office/officeart/2005/8/layout/hProcess9"/>
    <dgm:cxn modelId="{26A9CE92-C71A-42AB-A999-47C348A44FA0}" srcId="{9B2749A0-EE4B-40A3-91D4-EE572571E817}" destId="{0734F041-8341-4EBE-96B5-34D2BF39857C}" srcOrd="0" destOrd="0" parTransId="{80999682-7B86-49FA-BDCE-D61033E71EEC}" sibTransId="{86E756EB-CF24-4739-B10F-94C39C2A12FC}"/>
    <dgm:cxn modelId="{B0E3719C-9A95-4EE6-A02E-86821759C867}" type="presOf" srcId="{611DF317-9012-4854-97D6-042CDF042E1D}" destId="{0D2031E4-CD97-44BA-97BA-8DF04C24DCD5}" srcOrd="0" destOrd="0" presId="urn:microsoft.com/office/officeart/2005/8/layout/hProcess9"/>
    <dgm:cxn modelId="{F8DFEAEB-955B-4921-97FD-644E2B0D4855}" type="presOf" srcId="{EE22338C-5156-469D-B249-A24A3304D98B}" destId="{C369BF75-F586-49F2-A144-DA8A98A6D61A}" srcOrd="0" destOrd="0" presId="urn:microsoft.com/office/officeart/2005/8/layout/hProcess9"/>
    <dgm:cxn modelId="{250492F8-5EB3-4F36-AF4D-24D5004BCEB8}" srcId="{9B2749A0-EE4B-40A3-91D4-EE572571E817}" destId="{611DF317-9012-4854-97D6-042CDF042E1D}" srcOrd="2" destOrd="0" parTransId="{77F10190-B02F-49F4-B794-F047972ABB8D}" sibTransId="{3894B1DD-2523-4471-8F56-FC84853277EF}"/>
    <dgm:cxn modelId="{121197F3-7DA6-4FB0-81A3-52B7FDB6233E}" type="presParOf" srcId="{804FD1D6-5275-486A-8D5A-35968B7908F9}" destId="{3DF25585-7A62-4325-BADB-692FAF735529}" srcOrd="0" destOrd="0" presId="urn:microsoft.com/office/officeart/2005/8/layout/hProcess9"/>
    <dgm:cxn modelId="{EF2C0BD5-F0F6-4B88-AE11-D3C96B5E956F}" type="presParOf" srcId="{804FD1D6-5275-486A-8D5A-35968B7908F9}" destId="{CB174E71-A68B-4BCB-9315-92B43341590A}" srcOrd="1" destOrd="0" presId="urn:microsoft.com/office/officeart/2005/8/layout/hProcess9"/>
    <dgm:cxn modelId="{7C2BD8CF-1194-4D56-A4AF-2784F991C30A}" type="presParOf" srcId="{CB174E71-A68B-4BCB-9315-92B43341590A}" destId="{5C60136C-B70C-4330-94C5-77A21609EFEC}" srcOrd="0" destOrd="0" presId="urn:microsoft.com/office/officeart/2005/8/layout/hProcess9"/>
    <dgm:cxn modelId="{989086A7-8A8E-43FE-8695-B22F8D5925B2}" type="presParOf" srcId="{CB174E71-A68B-4BCB-9315-92B43341590A}" destId="{30867F87-40DC-4918-8963-E2832AA5F2EA}" srcOrd="1" destOrd="0" presId="urn:microsoft.com/office/officeart/2005/8/layout/hProcess9"/>
    <dgm:cxn modelId="{E639393C-0345-400A-B07D-0DFAFA067DEA}" type="presParOf" srcId="{CB174E71-A68B-4BCB-9315-92B43341590A}" destId="{C369BF75-F586-49F2-A144-DA8A98A6D61A}" srcOrd="2" destOrd="0" presId="urn:microsoft.com/office/officeart/2005/8/layout/hProcess9"/>
    <dgm:cxn modelId="{36C41FDF-9C03-4D40-A5F8-2C38E168499B}" type="presParOf" srcId="{CB174E71-A68B-4BCB-9315-92B43341590A}" destId="{2D6C19C6-22A1-48BE-B85C-05C8911CB9E2}" srcOrd="3" destOrd="0" presId="urn:microsoft.com/office/officeart/2005/8/layout/hProcess9"/>
    <dgm:cxn modelId="{32A6A5EF-BF28-405B-BDBB-7306CBDBCB72}" type="presParOf" srcId="{CB174E71-A68B-4BCB-9315-92B43341590A}" destId="{0D2031E4-CD97-44BA-97BA-8DF04C24DCD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2BD49B-0131-4EA6-B813-B95FC2A62E32}" type="doc">
      <dgm:prSet loTypeId="urn:microsoft.com/office/officeart/2005/8/layout/default" loCatId="list" qsTypeId="urn:microsoft.com/office/officeart/2005/8/quickstyle/simple5" qsCatId="simple" csTypeId="urn:microsoft.com/office/officeart/2005/8/colors/accent1_1" csCatId="accent1" phldr="1"/>
      <dgm:spPr/>
      <dgm:t>
        <a:bodyPr/>
        <a:lstStyle/>
        <a:p>
          <a:endParaRPr lang="uk-UA"/>
        </a:p>
      </dgm:t>
    </dgm:pt>
    <dgm:pt modelId="{EE72B422-D299-449E-955B-C576CEBEA5BB}">
      <dgm:prSet phldrT="[Текст]"/>
      <dgm:spPr/>
      <dgm:t>
        <a:bodyPr/>
        <a:lstStyle/>
        <a:p>
          <a:pPr>
            <a:buFont typeface="+mj-lt"/>
            <a:buAutoNum type="arabicParenR"/>
          </a:pPr>
          <a:r>
            <a:rPr lang="uk-UA" dirty="0"/>
            <a:t>Тест </a:t>
          </a:r>
          <a:r>
            <a:rPr lang="uk-UA" dirty="0" err="1"/>
            <a:t>Люшера</a:t>
          </a:r>
          <a:endParaRPr lang="uk-UA" dirty="0"/>
        </a:p>
      </dgm:t>
    </dgm:pt>
    <dgm:pt modelId="{FEF4CEE2-C6DF-43D7-9299-D7404AC185C8}" type="parTrans" cxnId="{12504938-F585-4142-9D8D-68667763F48F}">
      <dgm:prSet/>
      <dgm:spPr/>
      <dgm:t>
        <a:bodyPr/>
        <a:lstStyle/>
        <a:p>
          <a:endParaRPr lang="uk-UA"/>
        </a:p>
      </dgm:t>
    </dgm:pt>
    <dgm:pt modelId="{186CDCF1-3ED2-4066-9DE1-9F63EB43650A}" type="sibTrans" cxnId="{12504938-F585-4142-9D8D-68667763F48F}">
      <dgm:prSet/>
      <dgm:spPr/>
      <dgm:t>
        <a:bodyPr/>
        <a:lstStyle/>
        <a:p>
          <a:endParaRPr lang="uk-UA"/>
        </a:p>
      </dgm:t>
    </dgm:pt>
    <dgm:pt modelId="{78D214A4-9F2E-4773-A2CE-8353C4312535}">
      <dgm:prSet/>
      <dgm:spPr/>
      <dgm:t>
        <a:bodyPr/>
        <a:lstStyle/>
        <a:p>
          <a:pPr>
            <a:buFont typeface="+mj-lt"/>
            <a:buAutoNum type="arabicParenR"/>
          </a:pPr>
          <a:r>
            <a:rPr lang="uk-UA" dirty="0"/>
            <a:t>Шкала депресивності Бека</a:t>
          </a:r>
        </a:p>
      </dgm:t>
    </dgm:pt>
    <dgm:pt modelId="{C50D6733-5BE0-41DC-8885-E84C7E8C4B32}" type="parTrans" cxnId="{99FAAF58-C97B-489C-AD67-8F6231E6D0C7}">
      <dgm:prSet/>
      <dgm:spPr/>
      <dgm:t>
        <a:bodyPr/>
        <a:lstStyle/>
        <a:p>
          <a:endParaRPr lang="uk-UA"/>
        </a:p>
      </dgm:t>
    </dgm:pt>
    <dgm:pt modelId="{6423A5BC-C8A0-4385-AD25-F6F0C191ACB5}" type="sibTrans" cxnId="{99FAAF58-C97B-489C-AD67-8F6231E6D0C7}">
      <dgm:prSet/>
      <dgm:spPr/>
      <dgm:t>
        <a:bodyPr/>
        <a:lstStyle/>
        <a:p>
          <a:endParaRPr lang="uk-UA"/>
        </a:p>
      </dgm:t>
    </dgm:pt>
    <dgm:pt modelId="{867E1767-3585-4F10-B25B-03EAC98404E6}">
      <dgm:prSet/>
      <dgm:spPr/>
      <dgm:t>
        <a:bodyPr/>
        <a:lstStyle/>
        <a:p>
          <a:pPr>
            <a:buFont typeface="+mj-lt"/>
            <a:buAutoNum type="arabicParenR"/>
          </a:pPr>
          <a:r>
            <a:rPr lang="uk-UA" dirty="0"/>
            <a:t>Коротка шкала тривоги, депресії та ПТСР</a:t>
          </a:r>
        </a:p>
      </dgm:t>
    </dgm:pt>
    <dgm:pt modelId="{18121D93-EFEC-448D-B382-8D7E2D36BD87}" type="parTrans" cxnId="{9AAFA425-D528-4A83-BB92-DF80C837533B}">
      <dgm:prSet/>
      <dgm:spPr/>
      <dgm:t>
        <a:bodyPr/>
        <a:lstStyle/>
        <a:p>
          <a:endParaRPr lang="uk-UA"/>
        </a:p>
      </dgm:t>
    </dgm:pt>
    <dgm:pt modelId="{66682F4C-1D10-4E95-8CA1-B88B95D212C4}" type="sibTrans" cxnId="{9AAFA425-D528-4A83-BB92-DF80C837533B}">
      <dgm:prSet/>
      <dgm:spPr/>
      <dgm:t>
        <a:bodyPr/>
        <a:lstStyle/>
        <a:p>
          <a:endParaRPr lang="uk-UA"/>
        </a:p>
      </dgm:t>
    </dgm:pt>
    <dgm:pt modelId="{B1C816CD-3905-41AE-ABDC-DC82307612F9}">
      <dgm:prSet/>
      <dgm:spPr/>
      <dgm:t>
        <a:bodyPr/>
        <a:lstStyle/>
        <a:p>
          <a:pPr>
            <a:buFont typeface="+mj-lt"/>
            <a:buAutoNum type="arabicParenR"/>
          </a:pPr>
          <a:r>
            <a:rPr lang="uk-UA" dirty="0"/>
            <a:t>Опитувальник життєвих подій (Life </a:t>
          </a:r>
          <a:r>
            <a:rPr lang="uk-UA" dirty="0" err="1"/>
            <a:t>Events</a:t>
          </a:r>
          <a:r>
            <a:rPr lang="uk-UA" dirty="0"/>
            <a:t> </a:t>
          </a:r>
          <a:r>
            <a:rPr lang="uk-UA" dirty="0" err="1"/>
            <a:t>Checklist</a:t>
          </a:r>
          <a:r>
            <a:rPr lang="uk-UA" dirty="0"/>
            <a:t> </a:t>
          </a:r>
          <a:r>
            <a:rPr lang="uk-UA" dirty="0" err="1"/>
            <a:t>for</a:t>
          </a:r>
          <a:r>
            <a:rPr lang="uk-UA" dirty="0"/>
            <a:t> DSM-5,  LEC5)</a:t>
          </a:r>
        </a:p>
      </dgm:t>
    </dgm:pt>
    <dgm:pt modelId="{8DE61824-ABFC-4FF6-9139-2F4C97429475}" type="parTrans" cxnId="{A4B32F53-7429-4062-8E17-55C38BAD60E7}">
      <dgm:prSet/>
      <dgm:spPr/>
      <dgm:t>
        <a:bodyPr/>
        <a:lstStyle/>
        <a:p>
          <a:endParaRPr lang="uk-UA"/>
        </a:p>
      </dgm:t>
    </dgm:pt>
    <dgm:pt modelId="{A5EC4AD6-03F7-415F-BDB6-A2386CFFAF4C}" type="sibTrans" cxnId="{A4B32F53-7429-4062-8E17-55C38BAD60E7}">
      <dgm:prSet/>
      <dgm:spPr/>
      <dgm:t>
        <a:bodyPr/>
        <a:lstStyle/>
        <a:p>
          <a:endParaRPr lang="uk-UA"/>
        </a:p>
      </dgm:t>
    </dgm:pt>
    <dgm:pt modelId="{BE53AD2E-1A68-4B2A-8108-5EDCC9B7FB42}">
      <dgm:prSet/>
      <dgm:spPr/>
      <dgm:t>
        <a:bodyPr/>
        <a:lstStyle/>
        <a:p>
          <a:r>
            <a:rPr lang="uk-UA" dirty="0" err="1"/>
            <a:t>Міссісіпська</a:t>
          </a:r>
          <a:r>
            <a:rPr lang="uk-UA" dirty="0"/>
            <a:t> шкалу посттравматичного стресового розладу. </a:t>
          </a:r>
        </a:p>
      </dgm:t>
    </dgm:pt>
    <dgm:pt modelId="{A3B95FD9-A829-441C-84AF-9D5800A9CDC5}" type="parTrans" cxnId="{7BB1EC05-E476-41C7-B407-625562AAA001}">
      <dgm:prSet/>
      <dgm:spPr/>
      <dgm:t>
        <a:bodyPr/>
        <a:lstStyle/>
        <a:p>
          <a:endParaRPr lang="uk-UA"/>
        </a:p>
      </dgm:t>
    </dgm:pt>
    <dgm:pt modelId="{720D5BA9-6320-45EA-A745-6F8BC33F3415}" type="sibTrans" cxnId="{7BB1EC05-E476-41C7-B407-625562AAA001}">
      <dgm:prSet/>
      <dgm:spPr/>
      <dgm:t>
        <a:bodyPr/>
        <a:lstStyle/>
        <a:p>
          <a:endParaRPr lang="uk-UA"/>
        </a:p>
      </dgm:t>
    </dgm:pt>
    <dgm:pt modelId="{1B3E3F68-4E84-4A4A-A7A4-9F25CA4756B8}" type="pres">
      <dgm:prSet presAssocID="{982BD49B-0131-4EA6-B813-B95FC2A62E32}" presName="diagram" presStyleCnt="0">
        <dgm:presLayoutVars>
          <dgm:dir/>
          <dgm:resizeHandles val="exact"/>
        </dgm:presLayoutVars>
      </dgm:prSet>
      <dgm:spPr/>
    </dgm:pt>
    <dgm:pt modelId="{AEBD592C-22C2-44CC-934C-89C2CFEAB636}" type="pres">
      <dgm:prSet presAssocID="{EE72B422-D299-449E-955B-C576CEBEA5BB}" presName="node" presStyleLbl="node1" presStyleIdx="0" presStyleCnt="5">
        <dgm:presLayoutVars>
          <dgm:bulletEnabled val="1"/>
        </dgm:presLayoutVars>
      </dgm:prSet>
      <dgm:spPr/>
    </dgm:pt>
    <dgm:pt modelId="{BA92B697-873A-4086-B7E9-050D1A71824D}" type="pres">
      <dgm:prSet presAssocID="{186CDCF1-3ED2-4066-9DE1-9F63EB43650A}" presName="sibTrans" presStyleCnt="0"/>
      <dgm:spPr/>
    </dgm:pt>
    <dgm:pt modelId="{17528144-323A-4688-BE5B-4E9738514F5E}" type="pres">
      <dgm:prSet presAssocID="{78D214A4-9F2E-4773-A2CE-8353C4312535}" presName="node" presStyleLbl="node1" presStyleIdx="1" presStyleCnt="5">
        <dgm:presLayoutVars>
          <dgm:bulletEnabled val="1"/>
        </dgm:presLayoutVars>
      </dgm:prSet>
      <dgm:spPr/>
    </dgm:pt>
    <dgm:pt modelId="{2769393E-283C-433C-BE3D-C39D343BD2CE}" type="pres">
      <dgm:prSet presAssocID="{6423A5BC-C8A0-4385-AD25-F6F0C191ACB5}" presName="sibTrans" presStyleCnt="0"/>
      <dgm:spPr/>
    </dgm:pt>
    <dgm:pt modelId="{D381A7CE-686D-4D1B-8DD1-A6979A6D3D4D}" type="pres">
      <dgm:prSet presAssocID="{867E1767-3585-4F10-B25B-03EAC98404E6}" presName="node" presStyleLbl="node1" presStyleIdx="2" presStyleCnt="5">
        <dgm:presLayoutVars>
          <dgm:bulletEnabled val="1"/>
        </dgm:presLayoutVars>
      </dgm:prSet>
      <dgm:spPr/>
    </dgm:pt>
    <dgm:pt modelId="{78679245-D3F2-49D4-A7E0-2AB2E90C63B5}" type="pres">
      <dgm:prSet presAssocID="{66682F4C-1D10-4E95-8CA1-B88B95D212C4}" presName="sibTrans" presStyleCnt="0"/>
      <dgm:spPr/>
    </dgm:pt>
    <dgm:pt modelId="{498B17D0-25A2-4613-93D3-BA283407049E}" type="pres">
      <dgm:prSet presAssocID="{B1C816CD-3905-41AE-ABDC-DC82307612F9}" presName="node" presStyleLbl="node1" presStyleIdx="3" presStyleCnt="5">
        <dgm:presLayoutVars>
          <dgm:bulletEnabled val="1"/>
        </dgm:presLayoutVars>
      </dgm:prSet>
      <dgm:spPr/>
    </dgm:pt>
    <dgm:pt modelId="{B4BFB8CF-C02E-433F-B227-42C483EE8860}" type="pres">
      <dgm:prSet presAssocID="{A5EC4AD6-03F7-415F-BDB6-A2386CFFAF4C}" presName="sibTrans" presStyleCnt="0"/>
      <dgm:spPr/>
    </dgm:pt>
    <dgm:pt modelId="{B32707EF-00E0-4B65-A0A9-E1A018449CEB}" type="pres">
      <dgm:prSet presAssocID="{BE53AD2E-1A68-4B2A-8108-5EDCC9B7FB42}" presName="node" presStyleLbl="node1" presStyleIdx="4" presStyleCnt="5">
        <dgm:presLayoutVars>
          <dgm:bulletEnabled val="1"/>
        </dgm:presLayoutVars>
      </dgm:prSet>
      <dgm:spPr/>
    </dgm:pt>
  </dgm:ptLst>
  <dgm:cxnLst>
    <dgm:cxn modelId="{CFB12501-81ED-4716-B80B-695C9A5E10DC}" type="presOf" srcId="{B1C816CD-3905-41AE-ABDC-DC82307612F9}" destId="{498B17D0-25A2-4613-93D3-BA283407049E}" srcOrd="0" destOrd="0" presId="urn:microsoft.com/office/officeart/2005/8/layout/default"/>
    <dgm:cxn modelId="{7BB1EC05-E476-41C7-B407-625562AAA001}" srcId="{982BD49B-0131-4EA6-B813-B95FC2A62E32}" destId="{BE53AD2E-1A68-4B2A-8108-5EDCC9B7FB42}" srcOrd="4" destOrd="0" parTransId="{A3B95FD9-A829-441C-84AF-9D5800A9CDC5}" sibTransId="{720D5BA9-6320-45EA-A745-6F8BC33F3415}"/>
    <dgm:cxn modelId="{9AAFA425-D528-4A83-BB92-DF80C837533B}" srcId="{982BD49B-0131-4EA6-B813-B95FC2A62E32}" destId="{867E1767-3585-4F10-B25B-03EAC98404E6}" srcOrd="2" destOrd="0" parTransId="{18121D93-EFEC-448D-B382-8D7E2D36BD87}" sibTransId="{66682F4C-1D10-4E95-8CA1-B88B95D212C4}"/>
    <dgm:cxn modelId="{12504938-F585-4142-9D8D-68667763F48F}" srcId="{982BD49B-0131-4EA6-B813-B95FC2A62E32}" destId="{EE72B422-D299-449E-955B-C576CEBEA5BB}" srcOrd="0" destOrd="0" parTransId="{FEF4CEE2-C6DF-43D7-9299-D7404AC185C8}" sibTransId="{186CDCF1-3ED2-4066-9DE1-9F63EB43650A}"/>
    <dgm:cxn modelId="{3767296A-7F43-43EF-B7B1-51B86E1D87B4}" type="presOf" srcId="{78D214A4-9F2E-4773-A2CE-8353C4312535}" destId="{17528144-323A-4688-BE5B-4E9738514F5E}" srcOrd="0" destOrd="0" presId="urn:microsoft.com/office/officeart/2005/8/layout/default"/>
    <dgm:cxn modelId="{A4B32F53-7429-4062-8E17-55C38BAD60E7}" srcId="{982BD49B-0131-4EA6-B813-B95FC2A62E32}" destId="{B1C816CD-3905-41AE-ABDC-DC82307612F9}" srcOrd="3" destOrd="0" parTransId="{8DE61824-ABFC-4FF6-9139-2F4C97429475}" sibTransId="{A5EC4AD6-03F7-415F-BDB6-A2386CFFAF4C}"/>
    <dgm:cxn modelId="{99FAAF58-C97B-489C-AD67-8F6231E6D0C7}" srcId="{982BD49B-0131-4EA6-B813-B95FC2A62E32}" destId="{78D214A4-9F2E-4773-A2CE-8353C4312535}" srcOrd="1" destOrd="0" parTransId="{C50D6733-5BE0-41DC-8885-E84C7E8C4B32}" sibTransId="{6423A5BC-C8A0-4385-AD25-F6F0C191ACB5}"/>
    <dgm:cxn modelId="{226258A4-867F-4825-A4DE-2E106BA6E799}" type="presOf" srcId="{EE72B422-D299-449E-955B-C576CEBEA5BB}" destId="{AEBD592C-22C2-44CC-934C-89C2CFEAB636}" srcOrd="0" destOrd="0" presId="urn:microsoft.com/office/officeart/2005/8/layout/default"/>
    <dgm:cxn modelId="{98B264A5-8B57-4E3B-9060-0F6AF497B729}" type="presOf" srcId="{982BD49B-0131-4EA6-B813-B95FC2A62E32}" destId="{1B3E3F68-4E84-4A4A-A7A4-9F25CA4756B8}" srcOrd="0" destOrd="0" presId="urn:microsoft.com/office/officeart/2005/8/layout/default"/>
    <dgm:cxn modelId="{C4DE8BF5-A395-4046-99AC-3E4C0891748B}" type="presOf" srcId="{867E1767-3585-4F10-B25B-03EAC98404E6}" destId="{D381A7CE-686D-4D1B-8DD1-A6979A6D3D4D}" srcOrd="0" destOrd="0" presId="urn:microsoft.com/office/officeart/2005/8/layout/default"/>
    <dgm:cxn modelId="{D3B58AF7-F156-4716-BCE0-D5B89DB63DE0}" type="presOf" srcId="{BE53AD2E-1A68-4B2A-8108-5EDCC9B7FB42}" destId="{B32707EF-00E0-4B65-A0A9-E1A018449CEB}" srcOrd="0" destOrd="0" presId="urn:microsoft.com/office/officeart/2005/8/layout/default"/>
    <dgm:cxn modelId="{DD381DC4-4ABD-45F0-9E1B-40259580E8C4}" type="presParOf" srcId="{1B3E3F68-4E84-4A4A-A7A4-9F25CA4756B8}" destId="{AEBD592C-22C2-44CC-934C-89C2CFEAB636}" srcOrd="0" destOrd="0" presId="urn:microsoft.com/office/officeart/2005/8/layout/default"/>
    <dgm:cxn modelId="{15090FD5-EBA2-4920-8A12-26693410DF6F}" type="presParOf" srcId="{1B3E3F68-4E84-4A4A-A7A4-9F25CA4756B8}" destId="{BA92B697-873A-4086-B7E9-050D1A71824D}" srcOrd="1" destOrd="0" presId="urn:microsoft.com/office/officeart/2005/8/layout/default"/>
    <dgm:cxn modelId="{ACCE3308-057D-4641-9A20-9ECAA62F4128}" type="presParOf" srcId="{1B3E3F68-4E84-4A4A-A7A4-9F25CA4756B8}" destId="{17528144-323A-4688-BE5B-4E9738514F5E}" srcOrd="2" destOrd="0" presId="urn:microsoft.com/office/officeart/2005/8/layout/default"/>
    <dgm:cxn modelId="{95DE2DF2-039D-465E-9922-B20819E1A866}" type="presParOf" srcId="{1B3E3F68-4E84-4A4A-A7A4-9F25CA4756B8}" destId="{2769393E-283C-433C-BE3D-C39D343BD2CE}" srcOrd="3" destOrd="0" presId="urn:microsoft.com/office/officeart/2005/8/layout/default"/>
    <dgm:cxn modelId="{C7E4E202-2DAA-47F6-A7E6-28C2B3A48693}" type="presParOf" srcId="{1B3E3F68-4E84-4A4A-A7A4-9F25CA4756B8}" destId="{D381A7CE-686D-4D1B-8DD1-A6979A6D3D4D}" srcOrd="4" destOrd="0" presId="urn:microsoft.com/office/officeart/2005/8/layout/default"/>
    <dgm:cxn modelId="{5D4FA6A9-DD6C-4A1B-BAFE-563C28F181AA}" type="presParOf" srcId="{1B3E3F68-4E84-4A4A-A7A4-9F25CA4756B8}" destId="{78679245-D3F2-49D4-A7E0-2AB2E90C63B5}" srcOrd="5" destOrd="0" presId="urn:microsoft.com/office/officeart/2005/8/layout/default"/>
    <dgm:cxn modelId="{E244488A-4E3A-4888-8C94-EB9451E174EF}" type="presParOf" srcId="{1B3E3F68-4E84-4A4A-A7A4-9F25CA4756B8}" destId="{498B17D0-25A2-4613-93D3-BA283407049E}" srcOrd="6" destOrd="0" presId="urn:microsoft.com/office/officeart/2005/8/layout/default"/>
    <dgm:cxn modelId="{19502256-E917-4524-9534-2A2097C34DD3}" type="presParOf" srcId="{1B3E3F68-4E84-4A4A-A7A4-9F25CA4756B8}" destId="{B4BFB8CF-C02E-433F-B227-42C483EE8860}" srcOrd="7" destOrd="0" presId="urn:microsoft.com/office/officeart/2005/8/layout/default"/>
    <dgm:cxn modelId="{0F67F084-B01C-4EBA-817A-D42825FED64E}" type="presParOf" srcId="{1B3E3F68-4E84-4A4A-A7A4-9F25CA4756B8}" destId="{B32707EF-00E0-4B65-A0A9-E1A018449CE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1A767-4176-4C29-B80C-0697EE0D8E08}">
      <dsp:nvSpPr>
        <dsp:cNvPr id="0" name=""/>
        <dsp:cNvSpPr/>
      </dsp:nvSpPr>
      <dsp:spPr>
        <a:xfrm>
          <a:off x="0" y="72549"/>
          <a:ext cx="10515600" cy="4206240"/>
        </a:xfrm>
        <a:prstGeom prst="leftRightRibb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8A2DD8-F023-44F2-B85B-F35AD29E8E1A}">
      <dsp:nvSpPr>
        <dsp:cNvPr id="0" name=""/>
        <dsp:cNvSpPr/>
      </dsp:nvSpPr>
      <dsp:spPr>
        <a:xfrm>
          <a:off x="1261872" y="808640"/>
          <a:ext cx="3470148" cy="206105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1788" rIns="0" bIns="87630" numCol="1" spcCol="1270" anchor="ctr" anchorCtr="0">
          <a:noAutofit/>
        </a:bodyPr>
        <a:lstStyle/>
        <a:p>
          <a:pPr marL="0" lvl="0" indent="0" algn="ctr" defTabSz="1022350">
            <a:lnSpc>
              <a:spcPct val="90000"/>
            </a:lnSpc>
            <a:spcBef>
              <a:spcPct val="0"/>
            </a:spcBef>
            <a:spcAft>
              <a:spcPct val="35000"/>
            </a:spcAft>
            <a:buNone/>
          </a:pPr>
          <a:r>
            <a:rPr lang="uk-UA" sz="2300" b="1" kern="1200" dirty="0"/>
            <a:t>Об'єкт дослідження:</a:t>
          </a:r>
          <a:r>
            <a:rPr lang="uk-UA" sz="2300" kern="1200" dirty="0"/>
            <a:t> психоемоційний стан військовослужбовців, які пережили воєнні конфлікти або інші стресові ситуації.</a:t>
          </a:r>
        </a:p>
      </dsp:txBody>
      <dsp:txXfrm>
        <a:off x="1261872" y="808640"/>
        <a:ext cx="3470148" cy="2061057"/>
      </dsp:txXfrm>
    </dsp:sp>
    <dsp:sp modelId="{42217EB1-D21F-4DA4-8300-9A6557BEC1AF}">
      <dsp:nvSpPr>
        <dsp:cNvPr id="0" name=""/>
        <dsp:cNvSpPr/>
      </dsp:nvSpPr>
      <dsp:spPr>
        <a:xfrm>
          <a:off x="5257800" y="1481639"/>
          <a:ext cx="4101084" cy="206105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1788" rIns="0" bIns="87630" numCol="1" spcCol="1270" anchor="ctr" anchorCtr="0">
          <a:noAutofit/>
        </a:bodyPr>
        <a:lstStyle/>
        <a:p>
          <a:pPr marL="0" lvl="0" indent="0" algn="ctr" defTabSz="1022350">
            <a:lnSpc>
              <a:spcPct val="90000"/>
            </a:lnSpc>
            <a:spcBef>
              <a:spcPct val="0"/>
            </a:spcBef>
            <a:spcAft>
              <a:spcPct val="35000"/>
            </a:spcAft>
            <a:buNone/>
          </a:pPr>
          <a:r>
            <a:rPr lang="uk-UA" sz="2300" b="1" kern="1200"/>
            <a:t>Предмет дослідження:</a:t>
          </a:r>
          <a:r>
            <a:rPr lang="uk-UA" sz="2300" kern="1200"/>
            <a:t> психокорекційні засоби, що покращують психоемоційний стан та послаблюють прояви ПТСР у військовослужбовців після бойового досвіду.</a:t>
          </a:r>
        </a:p>
      </dsp:txBody>
      <dsp:txXfrm>
        <a:off x="5257800" y="1481639"/>
        <a:ext cx="4101084" cy="20610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AD3E67-D7F1-437C-8E19-07FE44D1546F}">
      <dsp:nvSpPr>
        <dsp:cNvPr id="0" name=""/>
        <dsp:cNvSpPr/>
      </dsp:nvSpPr>
      <dsp:spPr>
        <a:xfrm>
          <a:off x="1888857" y="0"/>
          <a:ext cx="3043515" cy="1061719"/>
        </a:xfrm>
        <a:prstGeom prst="roundRect">
          <a:avLst>
            <a:gd name="adj" fmla="val 10000"/>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uk-UA" sz="2500" kern="1200" dirty="0"/>
            <a:t>Мета дослідження</a:t>
          </a:r>
        </a:p>
      </dsp:txBody>
      <dsp:txXfrm>
        <a:off x="1919954" y="31097"/>
        <a:ext cx="2981321" cy="999525"/>
      </dsp:txXfrm>
    </dsp:sp>
    <dsp:sp modelId="{CF44BFAD-5E23-4EB9-BDB6-14E49087AD11}">
      <dsp:nvSpPr>
        <dsp:cNvPr id="0" name=""/>
        <dsp:cNvSpPr/>
      </dsp:nvSpPr>
      <dsp:spPr>
        <a:xfrm>
          <a:off x="6167427" y="11498"/>
          <a:ext cx="3043515" cy="1061719"/>
        </a:xfrm>
        <a:prstGeom prst="roundRect">
          <a:avLst>
            <a:gd name="adj" fmla="val 10000"/>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uk-UA" sz="2500" kern="1200" dirty="0"/>
            <a:t>Гіпотеза дослідження</a:t>
          </a:r>
        </a:p>
      </dsp:txBody>
      <dsp:txXfrm>
        <a:off x="6198524" y="42595"/>
        <a:ext cx="2981321" cy="999525"/>
      </dsp:txXfrm>
    </dsp:sp>
    <dsp:sp modelId="{D5D30333-F428-4C0F-A046-F0980D99B9B4}">
      <dsp:nvSpPr>
        <dsp:cNvPr id="0" name=""/>
        <dsp:cNvSpPr/>
      </dsp:nvSpPr>
      <dsp:spPr>
        <a:xfrm>
          <a:off x="5151755" y="4512309"/>
          <a:ext cx="796289" cy="796289"/>
        </a:xfrm>
        <a:prstGeom prst="triangle">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C201098-4FFC-429C-A1D9-62C8E6AB322E}">
      <dsp:nvSpPr>
        <dsp:cNvPr id="0" name=""/>
        <dsp:cNvSpPr/>
      </dsp:nvSpPr>
      <dsp:spPr>
        <a:xfrm>
          <a:off x="3161030" y="4178929"/>
          <a:ext cx="4777739" cy="322762"/>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FE56FBE-DA0C-49C3-AB9C-9A299CFCBDB7}">
      <dsp:nvSpPr>
        <dsp:cNvPr id="0" name=""/>
        <dsp:cNvSpPr/>
      </dsp:nvSpPr>
      <dsp:spPr>
        <a:xfrm>
          <a:off x="1888857" y="1272307"/>
          <a:ext cx="3043515" cy="284540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uk-UA" sz="1600" kern="1200" dirty="0"/>
            <a:t>обґрунтувати та розробити корекційну програму психологічної підтримки військових з проявами посттравматичного стресового розладу. </a:t>
          </a:r>
        </a:p>
      </dsp:txBody>
      <dsp:txXfrm>
        <a:off x="2027758" y="1411208"/>
        <a:ext cx="2765713" cy="2567607"/>
      </dsp:txXfrm>
    </dsp:sp>
    <dsp:sp modelId="{364003D3-70A4-4E9D-A5C2-6EEEE3AA2AD0}">
      <dsp:nvSpPr>
        <dsp:cNvPr id="0" name=""/>
        <dsp:cNvSpPr/>
      </dsp:nvSpPr>
      <dsp:spPr>
        <a:xfrm>
          <a:off x="6167427" y="1306793"/>
          <a:ext cx="3043515" cy="284540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uk-UA" sz="1600" kern="1200" dirty="0"/>
            <a:t>корекційна програма психологічної підтримки та допомоги військовим-учасникам бойових дій з проявами посттравматичного стресового розладом може значно покращити їх  психоемоційний стан, як додатковий засіб у комплексі психотерапевтичного лікування.</a:t>
          </a:r>
        </a:p>
      </dsp:txBody>
      <dsp:txXfrm>
        <a:off x="6306328" y="1445694"/>
        <a:ext cx="2765713" cy="2567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F25585-7A62-4325-BADB-692FAF735529}">
      <dsp:nvSpPr>
        <dsp:cNvPr id="0" name=""/>
        <dsp:cNvSpPr/>
      </dsp:nvSpPr>
      <dsp:spPr>
        <a:xfrm>
          <a:off x="829627" y="0"/>
          <a:ext cx="9402445" cy="503237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60136C-B70C-4330-94C5-77A21609EFEC}">
      <dsp:nvSpPr>
        <dsp:cNvPr id="0" name=""/>
        <dsp:cNvSpPr/>
      </dsp:nvSpPr>
      <dsp:spPr>
        <a:xfrm>
          <a:off x="11882" y="1509712"/>
          <a:ext cx="3560484" cy="201295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uk-UA" sz="1600" kern="1200" dirty="0"/>
            <a:t>1. Здійснити теоретичний аналіз проблеми впливу бойового досвіду на психоемоційний стан військовослужбовців та розвитку у них посттравматичного стресового розладу. </a:t>
          </a:r>
        </a:p>
      </dsp:txBody>
      <dsp:txXfrm>
        <a:off x="110146" y="1607976"/>
        <a:ext cx="3363956" cy="1816422"/>
      </dsp:txXfrm>
    </dsp:sp>
    <dsp:sp modelId="{C369BF75-F586-49F2-A144-DA8A98A6D61A}">
      <dsp:nvSpPr>
        <dsp:cNvPr id="0" name=""/>
        <dsp:cNvSpPr/>
      </dsp:nvSpPr>
      <dsp:spPr>
        <a:xfrm>
          <a:off x="3750607" y="1509712"/>
          <a:ext cx="3560484" cy="201295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uk-UA" sz="1600" kern="1200"/>
            <a:t>2. Визначити психологічні особливості психоемоційного стану військових та проявів у них ознак посттравматичного стресового розладу. </a:t>
          </a:r>
        </a:p>
      </dsp:txBody>
      <dsp:txXfrm>
        <a:off x="3848871" y="1607976"/>
        <a:ext cx="3363956" cy="1816422"/>
      </dsp:txXfrm>
    </dsp:sp>
    <dsp:sp modelId="{0D2031E4-CD97-44BA-97BA-8DF04C24DCD5}">
      <dsp:nvSpPr>
        <dsp:cNvPr id="0" name=""/>
        <dsp:cNvSpPr/>
      </dsp:nvSpPr>
      <dsp:spPr>
        <a:xfrm>
          <a:off x="7489332" y="1509712"/>
          <a:ext cx="3560484" cy="201295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uk-UA" sz="1600" kern="1200"/>
            <a:t>3. Обґрунтувати та розробити корекційну програму психологічної допомоги для військових із проявами ПТСР, з урахуванням сучасних методів профілактики, діагностики та лікування; експериментальним шляхом перевірити її ефективність. </a:t>
          </a:r>
        </a:p>
      </dsp:txBody>
      <dsp:txXfrm>
        <a:off x="7587596" y="1607976"/>
        <a:ext cx="3363956" cy="18164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BD592C-22C2-44CC-934C-89C2CFEAB636}">
      <dsp:nvSpPr>
        <dsp:cNvPr id="0" name=""/>
        <dsp:cNvSpPr/>
      </dsp:nvSpPr>
      <dsp:spPr>
        <a:xfrm>
          <a:off x="632" y="24754"/>
          <a:ext cx="2466826" cy="148009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mj-lt"/>
            <a:buNone/>
          </a:pPr>
          <a:r>
            <a:rPr lang="uk-UA" sz="2000" kern="1200" dirty="0"/>
            <a:t>Тест </a:t>
          </a:r>
          <a:r>
            <a:rPr lang="uk-UA" sz="2000" kern="1200" dirty="0" err="1"/>
            <a:t>Люшера</a:t>
          </a:r>
          <a:endParaRPr lang="uk-UA" sz="2000" kern="1200" dirty="0"/>
        </a:p>
      </dsp:txBody>
      <dsp:txXfrm>
        <a:off x="632" y="24754"/>
        <a:ext cx="2466826" cy="1480095"/>
      </dsp:txXfrm>
    </dsp:sp>
    <dsp:sp modelId="{17528144-323A-4688-BE5B-4E9738514F5E}">
      <dsp:nvSpPr>
        <dsp:cNvPr id="0" name=""/>
        <dsp:cNvSpPr/>
      </dsp:nvSpPr>
      <dsp:spPr>
        <a:xfrm>
          <a:off x="2714141" y="24754"/>
          <a:ext cx="2466826" cy="148009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mj-lt"/>
            <a:buNone/>
          </a:pPr>
          <a:r>
            <a:rPr lang="uk-UA" sz="2000" kern="1200" dirty="0"/>
            <a:t>Шкала депресивності Бека</a:t>
          </a:r>
        </a:p>
      </dsp:txBody>
      <dsp:txXfrm>
        <a:off x="2714141" y="24754"/>
        <a:ext cx="2466826" cy="1480095"/>
      </dsp:txXfrm>
    </dsp:sp>
    <dsp:sp modelId="{D381A7CE-686D-4D1B-8DD1-A6979A6D3D4D}">
      <dsp:nvSpPr>
        <dsp:cNvPr id="0" name=""/>
        <dsp:cNvSpPr/>
      </dsp:nvSpPr>
      <dsp:spPr>
        <a:xfrm>
          <a:off x="632" y="1751533"/>
          <a:ext cx="2466826" cy="148009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mj-lt"/>
            <a:buNone/>
          </a:pPr>
          <a:r>
            <a:rPr lang="uk-UA" sz="2000" kern="1200" dirty="0"/>
            <a:t>Коротка шкала тривоги, депресії та ПТСР</a:t>
          </a:r>
        </a:p>
      </dsp:txBody>
      <dsp:txXfrm>
        <a:off x="632" y="1751533"/>
        <a:ext cx="2466826" cy="1480095"/>
      </dsp:txXfrm>
    </dsp:sp>
    <dsp:sp modelId="{498B17D0-25A2-4613-93D3-BA283407049E}">
      <dsp:nvSpPr>
        <dsp:cNvPr id="0" name=""/>
        <dsp:cNvSpPr/>
      </dsp:nvSpPr>
      <dsp:spPr>
        <a:xfrm>
          <a:off x="2714141" y="1751533"/>
          <a:ext cx="2466826" cy="148009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mj-lt"/>
            <a:buNone/>
          </a:pPr>
          <a:r>
            <a:rPr lang="uk-UA" sz="2000" kern="1200" dirty="0"/>
            <a:t>Опитувальник життєвих подій (Life </a:t>
          </a:r>
          <a:r>
            <a:rPr lang="uk-UA" sz="2000" kern="1200" dirty="0" err="1"/>
            <a:t>Events</a:t>
          </a:r>
          <a:r>
            <a:rPr lang="uk-UA" sz="2000" kern="1200" dirty="0"/>
            <a:t> </a:t>
          </a:r>
          <a:r>
            <a:rPr lang="uk-UA" sz="2000" kern="1200" dirty="0" err="1"/>
            <a:t>Checklist</a:t>
          </a:r>
          <a:r>
            <a:rPr lang="uk-UA" sz="2000" kern="1200" dirty="0"/>
            <a:t> </a:t>
          </a:r>
          <a:r>
            <a:rPr lang="uk-UA" sz="2000" kern="1200" dirty="0" err="1"/>
            <a:t>for</a:t>
          </a:r>
          <a:r>
            <a:rPr lang="uk-UA" sz="2000" kern="1200" dirty="0"/>
            <a:t> DSM-5,  LEC5)</a:t>
          </a:r>
        </a:p>
      </dsp:txBody>
      <dsp:txXfrm>
        <a:off x="2714141" y="1751533"/>
        <a:ext cx="2466826" cy="1480095"/>
      </dsp:txXfrm>
    </dsp:sp>
    <dsp:sp modelId="{B32707EF-00E0-4B65-A0A9-E1A018449CEB}">
      <dsp:nvSpPr>
        <dsp:cNvPr id="0" name=""/>
        <dsp:cNvSpPr/>
      </dsp:nvSpPr>
      <dsp:spPr>
        <a:xfrm>
          <a:off x="1357386" y="3478311"/>
          <a:ext cx="2466826" cy="148009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uk-UA" sz="2000" kern="1200" dirty="0" err="1"/>
            <a:t>Міссісіпська</a:t>
          </a:r>
          <a:r>
            <a:rPr lang="uk-UA" sz="2000" kern="1200" dirty="0"/>
            <a:t> шкалу посттравматичного стресового розладу. </a:t>
          </a:r>
        </a:p>
      </dsp:txBody>
      <dsp:txXfrm>
        <a:off x="1357386" y="3478311"/>
        <a:ext cx="2466826" cy="1480095"/>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FB7A2CFF-8B03-4E4F-B7C3-269960625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EAA678E-7C72-479F-B200-6C20C0256E15}"/>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endParaRPr lang="ru-RU"/>
          </a:p>
        </p:txBody>
      </p:sp>
      <p:sp>
        <p:nvSpPr>
          <p:cNvPr id="3" name="Подзаголовок 2">
            <a:extLst>
              <a:ext uri="{FF2B5EF4-FFF2-40B4-BE49-F238E27FC236}">
                <a16:creationId xmlns:a16="http://schemas.microsoft.com/office/drawing/2014/main" id="{F33E3178-9902-4D0F-ADEE-201B466BFB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endParaRPr lang="ru-RU"/>
          </a:p>
        </p:txBody>
      </p:sp>
      <p:sp>
        <p:nvSpPr>
          <p:cNvPr id="4" name="Дата 3">
            <a:extLst>
              <a:ext uri="{FF2B5EF4-FFF2-40B4-BE49-F238E27FC236}">
                <a16:creationId xmlns:a16="http://schemas.microsoft.com/office/drawing/2014/main" id="{807DE4E2-515B-411A-9ADC-E8B13136A9A3}"/>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5" name="Нижний колонтитул 4">
            <a:extLst>
              <a:ext uri="{FF2B5EF4-FFF2-40B4-BE49-F238E27FC236}">
                <a16:creationId xmlns:a16="http://schemas.microsoft.com/office/drawing/2014/main" id="{C48F44A0-FA2D-4485-BD21-C06B1508C9BB}"/>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0304F0DD-A31A-4136-A5F0-5FB380E23FBB}"/>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168553917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94051A-0FA8-4290-8488-65BE8B873CF1}"/>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Вертикальный текст 2">
            <a:extLst>
              <a:ext uri="{FF2B5EF4-FFF2-40B4-BE49-F238E27FC236}">
                <a16:creationId xmlns:a16="http://schemas.microsoft.com/office/drawing/2014/main" id="{271E1807-1D2C-40B7-B5C1-E03BCDA7511E}"/>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Дата 3">
            <a:extLst>
              <a:ext uri="{FF2B5EF4-FFF2-40B4-BE49-F238E27FC236}">
                <a16:creationId xmlns:a16="http://schemas.microsoft.com/office/drawing/2014/main" id="{391E1274-AA82-49FA-B0EC-D231F8236CED}"/>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5" name="Нижний колонтитул 4">
            <a:extLst>
              <a:ext uri="{FF2B5EF4-FFF2-40B4-BE49-F238E27FC236}">
                <a16:creationId xmlns:a16="http://schemas.microsoft.com/office/drawing/2014/main" id="{53D94981-14A0-4526-89B7-AEAA961865F2}"/>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30EC41BC-3B66-4AED-AEF5-3648CB7FAFB7}"/>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7027413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AF0CF99D-C5AB-400B-87C4-5D94C57EE746}"/>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endParaRPr lang="ru-RU"/>
          </a:p>
        </p:txBody>
      </p:sp>
      <p:sp>
        <p:nvSpPr>
          <p:cNvPr id="3" name="Вертикальный текст 2">
            <a:extLst>
              <a:ext uri="{FF2B5EF4-FFF2-40B4-BE49-F238E27FC236}">
                <a16:creationId xmlns:a16="http://schemas.microsoft.com/office/drawing/2014/main" id="{9C304C97-09AF-477E-A64F-9415B969BA26}"/>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Дата 3">
            <a:extLst>
              <a:ext uri="{FF2B5EF4-FFF2-40B4-BE49-F238E27FC236}">
                <a16:creationId xmlns:a16="http://schemas.microsoft.com/office/drawing/2014/main" id="{C6C1827C-4D0F-4F0A-AF18-8D03935E1A74}"/>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5" name="Нижний колонтитул 4">
            <a:extLst>
              <a:ext uri="{FF2B5EF4-FFF2-40B4-BE49-F238E27FC236}">
                <a16:creationId xmlns:a16="http://schemas.microsoft.com/office/drawing/2014/main" id="{1CED9DA7-8AD3-44AD-B1B4-4B6EBAE1B2CA}"/>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97075CD9-463A-4506-AA3B-F63EA19A2D44}"/>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175516556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5A9A0E-1044-4A3B-B8AE-49A610FCBD30}"/>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Объект 2">
            <a:extLst>
              <a:ext uri="{FF2B5EF4-FFF2-40B4-BE49-F238E27FC236}">
                <a16:creationId xmlns:a16="http://schemas.microsoft.com/office/drawing/2014/main" id="{C1201EED-A7A9-432B-81A0-5D676C49EF1C}"/>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Дата 3">
            <a:extLst>
              <a:ext uri="{FF2B5EF4-FFF2-40B4-BE49-F238E27FC236}">
                <a16:creationId xmlns:a16="http://schemas.microsoft.com/office/drawing/2014/main" id="{A8A94FE5-7DAE-4032-810D-1C3BEEE5869E}"/>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5" name="Нижний колонтитул 4">
            <a:extLst>
              <a:ext uri="{FF2B5EF4-FFF2-40B4-BE49-F238E27FC236}">
                <a16:creationId xmlns:a16="http://schemas.microsoft.com/office/drawing/2014/main" id="{C15A09F6-9CFC-47D3-A8C0-4BA0A9A99238}"/>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C99F2584-BBBC-40D7-9D97-BFBD6FEEFFC9}"/>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3280484457"/>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6AF9F0-A9A3-4255-8241-86F24AA63EE3}"/>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endParaRPr lang="ru-RU"/>
          </a:p>
        </p:txBody>
      </p:sp>
      <p:sp>
        <p:nvSpPr>
          <p:cNvPr id="3" name="Текст 2">
            <a:extLst>
              <a:ext uri="{FF2B5EF4-FFF2-40B4-BE49-F238E27FC236}">
                <a16:creationId xmlns:a16="http://schemas.microsoft.com/office/drawing/2014/main" id="{4DABE1A3-300C-44FF-B7FE-9576507F6E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Дата 3">
            <a:extLst>
              <a:ext uri="{FF2B5EF4-FFF2-40B4-BE49-F238E27FC236}">
                <a16:creationId xmlns:a16="http://schemas.microsoft.com/office/drawing/2014/main" id="{FCA44F0E-4FAB-4DFF-9B7C-8EE5A95685EA}"/>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5" name="Нижний колонтитул 4">
            <a:extLst>
              <a:ext uri="{FF2B5EF4-FFF2-40B4-BE49-F238E27FC236}">
                <a16:creationId xmlns:a16="http://schemas.microsoft.com/office/drawing/2014/main" id="{C2F95773-C916-4676-BC02-211EE30FCCCB}"/>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id="{6CF98191-EC72-4247-B57D-1BF496984D61}"/>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392986406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FAC6E8-19E6-4B60-A7AE-E5DD0A56D596}"/>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Объект 2">
            <a:extLst>
              <a:ext uri="{FF2B5EF4-FFF2-40B4-BE49-F238E27FC236}">
                <a16:creationId xmlns:a16="http://schemas.microsoft.com/office/drawing/2014/main" id="{3FABC3B5-D907-4063-8416-051DB64E9D3E}"/>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Объект 3">
            <a:extLst>
              <a:ext uri="{FF2B5EF4-FFF2-40B4-BE49-F238E27FC236}">
                <a16:creationId xmlns:a16="http://schemas.microsoft.com/office/drawing/2014/main" id="{779D649A-4938-41AA-839C-AC64211A30FB}"/>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5" name="Дата 4">
            <a:extLst>
              <a:ext uri="{FF2B5EF4-FFF2-40B4-BE49-F238E27FC236}">
                <a16:creationId xmlns:a16="http://schemas.microsoft.com/office/drawing/2014/main" id="{42DAA928-C7E9-43AA-8733-35F28EEC897D}"/>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6" name="Нижний колонтитул 5">
            <a:extLst>
              <a:ext uri="{FF2B5EF4-FFF2-40B4-BE49-F238E27FC236}">
                <a16:creationId xmlns:a16="http://schemas.microsoft.com/office/drawing/2014/main" id="{3E4182C4-EAAF-43F5-A0DB-C900075EC59D}"/>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29EEE136-2F2B-48C3-A0FE-9A23AF352E27}"/>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318759711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EDA044-6C67-47BD-A6AE-755D1689F8AA}"/>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endParaRPr lang="ru-RU"/>
          </a:p>
        </p:txBody>
      </p:sp>
      <p:sp>
        <p:nvSpPr>
          <p:cNvPr id="3" name="Текст 2">
            <a:extLst>
              <a:ext uri="{FF2B5EF4-FFF2-40B4-BE49-F238E27FC236}">
                <a16:creationId xmlns:a16="http://schemas.microsoft.com/office/drawing/2014/main" id="{A337AE94-CFCC-4C05-AA14-8E6154FA14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Объект 3">
            <a:extLst>
              <a:ext uri="{FF2B5EF4-FFF2-40B4-BE49-F238E27FC236}">
                <a16:creationId xmlns:a16="http://schemas.microsoft.com/office/drawing/2014/main" id="{6603066F-282F-447B-83E2-76896CE27B98}"/>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5" name="Текст 4">
            <a:extLst>
              <a:ext uri="{FF2B5EF4-FFF2-40B4-BE49-F238E27FC236}">
                <a16:creationId xmlns:a16="http://schemas.microsoft.com/office/drawing/2014/main" id="{A176687B-D35D-4C13-96CC-243961B508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Объект 5">
            <a:extLst>
              <a:ext uri="{FF2B5EF4-FFF2-40B4-BE49-F238E27FC236}">
                <a16:creationId xmlns:a16="http://schemas.microsoft.com/office/drawing/2014/main" id="{9BDF7C65-DCC9-4B03-8B3C-BB4A5136A210}"/>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7" name="Дата 6">
            <a:extLst>
              <a:ext uri="{FF2B5EF4-FFF2-40B4-BE49-F238E27FC236}">
                <a16:creationId xmlns:a16="http://schemas.microsoft.com/office/drawing/2014/main" id="{82CE2B67-E330-4A7A-82F4-0ABA2C115728}"/>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8" name="Нижний колонтитул 7">
            <a:extLst>
              <a:ext uri="{FF2B5EF4-FFF2-40B4-BE49-F238E27FC236}">
                <a16:creationId xmlns:a16="http://schemas.microsoft.com/office/drawing/2014/main" id="{818BB7CF-ACC3-4A8C-9DBC-01786B665253}"/>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a16="http://schemas.microsoft.com/office/drawing/2014/main" id="{51EB7E27-EFDB-4141-A22A-E7DFC1A05BD1}"/>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140245656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B75038-9672-4F23-89D2-C4FF18B3570A}"/>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Дата 2">
            <a:extLst>
              <a:ext uri="{FF2B5EF4-FFF2-40B4-BE49-F238E27FC236}">
                <a16:creationId xmlns:a16="http://schemas.microsoft.com/office/drawing/2014/main" id="{E9742EE8-02BC-4FC0-A3DD-1D23F282E15A}"/>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4" name="Нижний колонтитул 3">
            <a:extLst>
              <a:ext uri="{FF2B5EF4-FFF2-40B4-BE49-F238E27FC236}">
                <a16:creationId xmlns:a16="http://schemas.microsoft.com/office/drawing/2014/main" id="{C7BE0AD8-71F1-4F6A-BCA2-0A5DF2A503F0}"/>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a16="http://schemas.microsoft.com/office/drawing/2014/main" id="{5BF576BD-A1B6-43AC-A4D6-79F8FA3E0EAC}"/>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345748035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708F0C4-AA66-4335-838C-50CE9C083FCC}"/>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3" name="Нижний колонтитул 2">
            <a:extLst>
              <a:ext uri="{FF2B5EF4-FFF2-40B4-BE49-F238E27FC236}">
                <a16:creationId xmlns:a16="http://schemas.microsoft.com/office/drawing/2014/main" id="{30E77A4C-C032-4DC9-A422-F26DED63A07E}"/>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a16="http://schemas.microsoft.com/office/drawing/2014/main" id="{987F8A6D-A983-4F62-8218-D898681D41B6}"/>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12809477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98C45E-2F11-462F-8C58-432C8AFEF5D9}"/>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endParaRPr lang="ru-RU"/>
          </a:p>
        </p:txBody>
      </p:sp>
      <p:sp>
        <p:nvSpPr>
          <p:cNvPr id="3" name="Объект 2">
            <a:extLst>
              <a:ext uri="{FF2B5EF4-FFF2-40B4-BE49-F238E27FC236}">
                <a16:creationId xmlns:a16="http://schemas.microsoft.com/office/drawing/2014/main" id="{195FC6FB-5DD4-4370-85C9-F60FAED460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Текст 3">
            <a:extLst>
              <a:ext uri="{FF2B5EF4-FFF2-40B4-BE49-F238E27FC236}">
                <a16:creationId xmlns:a16="http://schemas.microsoft.com/office/drawing/2014/main" id="{D2CFB892-3C09-4B19-86BC-C8464C9D8A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Дата 4">
            <a:extLst>
              <a:ext uri="{FF2B5EF4-FFF2-40B4-BE49-F238E27FC236}">
                <a16:creationId xmlns:a16="http://schemas.microsoft.com/office/drawing/2014/main" id="{3EC4DC96-047E-4F8E-887C-3E09620E7AE4}"/>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6" name="Нижний колонтитул 5">
            <a:extLst>
              <a:ext uri="{FF2B5EF4-FFF2-40B4-BE49-F238E27FC236}">
                <a16:creationId xmlns:a16="http://schemas.microsoft.com/office/drawing/2014/main" id="{4B6D94F3-D9D4-4DAE-A722-CFF317AC2253}"/>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2BCF0691-C2CF-4F6F-A29B-ADC1F30E8E1C}"/>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224333235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31546D-A156-4A7F-AA30-8D1B734E6A72}"/>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endParaRPr lang="ru-RU"/>
          </a:p>
        </p:txBody>
      </p:sp>
      <p:sp>
        <p:nvSpPr>
          <p:cNvPr id="3" name="Рисунок 2">
            <a:extLst>
              <a:ext uri="{FF2B5EF4-FFF2-40B4-BE49-F238E27FC236}">
                <a16:creationId xmlns:a16="http://schemas.microsoft.com/office/drawing/2014/main" id="{068A9463-B303-447C-8CDB-A117BB3246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a:t>Клацніть піктограму, щоб додати зображення</a:t>
            </a:r>
            <a:endParaRPr lang="ru-RU"/>
          </a:p>
        </p:txBody>
      </p:sp>
      <p:sp>
        <p:nvSpPr>
          <p:cNvPr id="4" name="Текст 3">
            <a:extLst>
              <a:ext uri="{FF2B5EF4-FFF2-40B4-BE49-F238E27FC236}">
                <a16:creationId xmlns:a16="http://schemas.microsoft.com/office/drawing/2014/main" id="{6D6320DE-7DE7-4D03-B536-F2B219A0C7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Дата 4">
            <a:extLst>
              <a:ext uri="{FF2B5EF4-FFF2-40B4-BE49-F238E27FC236}">
                <a16:creationId xmlns:a16="http://schemas.microsoft.com/office/drawing/2014/main" id="{12EDA5F2-F892-4B04-80DC-3D9C521D4602}"/>
              </a:ext>
            </a:extLst>
          </p:cNvPr>
          <p:cNvSpPr>
            <a:spLocks noGrp="1"/>
          </p:cNvSpPr>
          <p:nvPr>
            <p:ph type="dt" sz="half" idx="10"/>
          </p:nvPr>
        </p:nvSpPr>
        <p:spPr/>
        <p:txBody>
          <a:bodyPr/>
          <a:lstStyle/>
          <a:p>
            <a:fld id="{BF964FE2-F3B6-4E39-BD82-160499DA6E49}" type="datetimeFigureOut">
              <a:rPr lang="uk-UA" smtClean="0"/>
              <a:t>04.02.2025</a:t>
            </a:fld>
            <a:endParaRPr lang="uk-UA"/>
          </a:p>
        </p:txBody>
      </p:sp>
      <p:sp>
        <p:nvSpPr>
          <p:cNvPr id="6" name="Нижний колонтитул 5">
            <a:extLst>
              <a:ext uri="{FF2B5EF4-FFF2-40B4-BE49-F238E27FC236}">
                <a16:creationId xmlns:a16="http://schemas.microsoft.com/office/drawing/2014/main" id="{8F1C5EAD-8328-4D5F-954C-124B144FB4F3}"/>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id="{B03F8530-C780-496F-997F-ADA7BBB67D76}"/>
              </a:ext>
            </a:extLst>
          </p:cNvPr>
          <p:cNvSpPr>
            <a:spLocks noGrp="1"/>
          </p:cNvSpPr>
          <p:nvPr>
            <p:ph type="sldNum" sz="quarter" idx="12"/>
          </p:nvPr>
        </p:nvSpPr>
        <p:spPr/>
        <p:txBody>
          <a:bodyPr/>
          <a:lstStyle/>
          <a:p>
            <a:fld id="{E49745D0-921F-43D7-98AB-418EF2AE39F1}" type="slidenum">
              <a:rPr lang="uk-UA" smtClean="0"/>
              <a:t>‹№›</a:t>
            </a:fld>
            <a:endParaRPr lang="uk-UA"/>
          </a:p>
        </p:txBody>
      </p:sp>
    </p:spTree>
    <p:extLst>
      <p:ext uri="{BB962C8B-B14F-4D97-AF65-F5344CB8AC3E}">
        <p14:creationId xmlns:p14="http://schemas.microsoft.com/office/powerpoint/2010/main" val="388491033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B95BFA40-4310-49D7-9DAA-9BF521999ED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4E677C72-E561-4356-BAA1-F562814870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E337F7A7-8DFD-4E32-9380-7B2AF4CC94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91422CC-B73B-495E-ABA4-8686928392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964FE2-F3B6-4E39-BD82-160499DA6E49}" type="datetimeFigureOut">
              <a:rPr lang="uk-UA" smtClean="0"/>
              <a:t>04.02.2025</a:t>
            </a:fld>
            <a:endParaRPr lang="uk-UA"/>
          </a:p>
        </p:txBody>
      </p:sp>
      <p:sp>
        <p:nvSpPr>
          <p:cNvPr id="5" name="Нижний колонтитул 4">
            <a:extLst>
              <a:ext uri="{FF2B5EF4-FFF2-40B4-BE49-F238E27FC236}">
                <a16:creationId xmlns:a16="http://schemas.microsoft.com/office/drawing/2014/main" id="{7B0C959F-0B6B-4846-A8D9-568E9A2CA1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a:extLst>
              <a:ext uri="{FF2B5EF4-FFF2-40B4-BE49-F238E27FC236}">
                <a16:creationId xmlns:a16="http://schemas.microsoft.com/office/drawing/2014/main" id="{D9D0C49A-AB86-4364-985D-39402FC8E5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9745D0-921F-43D7-98AB-418EF2AE39F1}" type="slidenum">
              <a:rPr lang="uk-UA" smtClean="0"/>
              <a:t>‹№›</a:t>
            </a:fld>
            <a:endParaRPr lang="uk-UA"/>
          </a:p>
        </p:txBody>
      </p:sp>
    </p:spTree>
    <p:extLst>
      <p:ext uri="{BB962C8B-B14F-4D97-AF65-F5344CB8AC3E}">
        <p14:creationId xmlns:p14="http://schemas.microsoft.com/office/powerpoint/2010/main" val="8285525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chart" Target="../charts/chart1.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451B93-1F02-4B54-A5DB-97B4148E1CF4}"/>
              </a:ext>
            </a:extLst>
          </p:cNvPr>
          <p:cNvSpPr>
            <a:spLocks noGrp="1"/>
          </p:cNvSpPr>
          <p:nvPr>
            <p:ph type="ctrTitle"/>
          </p:nvPr>
        </p:nvSpPr>
        <p:spPr>
          <a:xfrm>
            <a:off x="2413000" y="368299"/>
            <a:ext cx="8686800" cy="4572001"/>
          </a:xfrm>
        </p:spPr>
        <p:txBody>
          <a:bodyPr>
            <a:normAutofit/>
          </a:bodyPr>
          <a:lstStyle/>
          <a:p>
            <a:r>
              <a:rPr lang="uk-UA" dirty="0"/>
              <a:t>Особливості психологічної допомоги військовим з посттравматичним стресовим розладом</a:t>
            </a:r>
          </a:p>
        </p:txBody>
      </p:sp>
      <p:sp>
        <p:nvSpPr>
          <p:cNvPr id="3" name="Підзаголовок 2">
            <a:extLst>
              <a:ext uri="{FF2B5EF4-FFF2-40B4-BE49-F238E27FC236}">
                <a16:creationId xmlns:a16="http://schemas.microsoft.com/office/drawing/2014/main" id="{128F2DA4-BCCB-404A-A60C-A62DE57F82BA}"/>
              </a:ext>
            </a:extLst>
          </p:cNvPr>
          <p:cNvSpPr>
            <a:spLocks noGrp="1"/>
          </p:cNvSpPr>
          <p:nvPr>
            <p:ph type="subTitle" idx="1"/>
          </p:nvPr>
        </p:nvSpPr>
        <p:spPr>
          <a:xfrm>
            <a:off x="4051300" y="5202238"/>
            <a:ext cx="9144000" cy="1655762"/>
          </a:xfrm>
        </p:spPr>
        <p:txBody>
          <a:bodyPr/>
          <a:lstStyle/>
          <a:p>
            <a:r>
              <a:rPr lang="uk-UA" dirty="0"/>
              <a:t>Автор: </a:t>
            </a:r>
            <a:r>
              <a:rPr lang="uk-UA" dirty="0" err="1"/>
              <a:t>Бунда</a:t>
            </a:r>
            <a:r>
              <a:rPr lang="uk-UA" dirty="0"/>
              <a:t> Наталія Михайлівна</a:t>
            </a:r>
          </a:p>
          <a:p>
            <a:r>
              <a:rPr lang="uk-UA" dirty="0"/>
              <a:t>Науковий керівник: Чопик Леся Іванівна</a:t>
            </a:r>
          </a:p>
        </p:txBody>
      </p:sp>
    </p:spTree>
    <p:extLst>
      <p:ext uri="{BB962C8B-B14F-4D97-AF65-F5344CB8AC3E}">
        <p14:creationId xmlns:p14="http://schemas.microsoft.com/office/powerpoint/2010/main" val="213257414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F7A35F-B8EE-47D0-9F83-E09105186BA0}"/>
              </a:ext>
            </a:extLst>
          </p:cNvPr>
          <p:cNvSpPr>
            <a:spLocks noGrp="1"/>
          </p:cNvSpPr>
          <p:nvPr>
            <p:ph type="title"/>
          </p:nvPr>
        </p:nvSpPr>
        <p:spPr>
          <a:xfrm>
            <a:off x="1968500" y="365125"/>
            <a:ext cx="9982200" cy="1325563"/>
          </a:xfrm>
        </p:spPr>
        <p:txBody>
          <a:bodyPr>
            <a:normAutofit fontScale="90000"/>
          </a:bodyPr>
          <a:lstStyle/>
          <a:p>
            <a:pPr algn="ctr">
              <a:lnSpc>
                <a:spcPct val="100000"/>
              </a:lnSpc>
            </a:pPr>
            <a:r>
              <a:rPr lang="uk-UA" dirty="0"/>
              <a:t>Програма заходів психологічної допомоги для військових із посттравматичним стресовим розладом</a:t>
            </a:r>
          </a:p>
        </p:txBody>
      </p:sp>
      <p:graphicFrame>
        <p:nvGraphicFramePr>
          <p:cNvPr id="8" name="Місце для вмісту 7">
            <a:extLst>
              <a:ext uri="{FF2B5EF4-FFF2-40B4-BE49-F238E27FC236}">
                <a16:creationId xmlns:a16="http://schemas.microsoft.com/office/drawing/2014/main" id="{2B7B14D4-86F4-4E0F-B7A0-5322DD3735FF}"/>
              </a:ext>
            </a:extLst>
          </p:cNvPr>
          <p:cNvGraphicFramePr>
            <a:graphicFrameLocks noGrp="1"/>
          </p:cNvGraphicFramePr>
          <p:nvPr>
            <p:ph idx="1"/>
            <p:extLst>
              <p:ext uri="{D42A27DB-BD31-4B8C-83A1-F6EECF244321}">
                <p14:modId xmlns:p14="http://schemas.microsoft.com/office/powerpoint/2010/main" val="1740647063"/>
              </p:ext>
            </p:extLst>
          </p:nvPr>
        </p:nvGraphicFramePr>
        <p:xfrm>
          <a:off x="838200" y="2003425"/>
          <a:ext cx="10785231" cy="4681241"/>
        </p:xfrm>
        <a:graphic>
          <a:graphicData uri="http://schemas.openxmlformats.org/drawingml/2006/table">
            <a:tbl>
              <a:tblPr firstRow="1" firstCol="1" bandRow="1">
                <a:tableStyleId>{5C22544A-7EE6-4342-B048-85BDC9FD1C3A}</a:tableStyleId>
              </a:tblPr>
              <a:tblGrid>
                <a:gridCol w="2206206">
                  <a:extLst>
                    <a:ext uri="{9D8B030D-6E8A-4147-A177-3AD203B41FA5}">
                      <a16:colId xmlns:a16="http://schemas.microsoft.com/office/drawing/2014/main" val="172345653"/>
                    </a:ext>
                  </a:extLst>
                </a:gridCol>
                <a:gridCol w="2693023">
                  <a:extLst>
                    <a:ext uri="{9D8B030D-6E8A-4147-A177-3AD203B41FA5}">
                      <a16:colId xmlns:a16="http://schemas.microsoft.com/office/drawing/2014/main" val="531575461"/>
                    </a:ext>
                  </a:extLst>
                </a:gridCol>
                <a:gridCol w="2368481">
                  <a:extLst>
                    <a:ext uri="{9D8B030D-6E8A-4147-A177-3AD203B41FA5}">
                      <a16:colId xmlns:a16="http://schemas.microsoft.com/office/drawing/2014/main" val="297014869"/>
                    </a:ext>
                  </a:extLst>
                </a:gridCol>
                <a:gridCol w="1690751">
                  <a:extLst>
                    <a:ext uri="{9D8B030D-6E8A-4147-A177-3AD203B41FA5}">
                      <a16:colId xmlns:a16="http://schemas.microsoft.com/office/drawing/2014/main" val="4043690039"/>
                    </a:ext>
                  </a:extLst>
                </a:gridCol>
                <a:gridCol w="1826770">
                  <a:extLst>
                    <a:ext uri="{9D8B030D-6E8A-4147-A177-3AD203B41FA5}">
                      <a16:colId xmlns:a16="http://schemas.microsoft.com/office/drawing/2014/main" val="3409751455"/>
                    </a:ext>
                  </a:extLst>
                </a:gridCol>
              </a:tblGrid>
              <a:tr h="311444">
                <a:tc>
                  <a:txBody>
                    <a:bodyPr/>
                    <a:lstStyle/>
                    <a:p>
                      <a:pPr algn="ctr">
                        <a:lnSpc>
                          <a:spcPct val="100000"/>
                        </a:lnSpc>
                      </a:pPr>
                      <a:r>
                        <a:rPr lang="uk-UA" sz="1400"/>
                        <a:t>Захід</a:t>
                      </a:r>
                    </a:p>
                  </a:txBody>
                  <a:tcPr marL="25204" marR="25204" marT="0" marB="0"/>
                </a:tc>
                <a:tc>
                  <a:txBody>
                    <a:bodyPr/>
                    <a:lstStyle/>
                    <a:p>
                      <a:pPr algn="ctr">
                        <a:lnSpc>
                          <a:spcPct val="100000"/>
                        </a:lnSpc>
                      </a:pPr>
                      <a:r>
                        <a:rPr lang="uk-UA" sz="1400"/>
                        <a:t>Мета</a:t>
                      </a:r>
                    </a:p>
                  </a:txBody>
                  <a:tcPr marL="25204" marR="25204" marT="0" marB="0"/>
                </a:tc>
                <a:tc>
                  <a:txBody>
                    <a:bodyPr/>
                    <a:lstStyle/>
                    <a:p>
                      <a:pPr algn="ctr">
                        <a:lnSpc>
                          <a:spcPct val="100000"/>
                        </a:lnSpc>
                      </a:pPr>
                      <a:r>
                        <a:rPr lang="uk-UA" sz="1400"/>
                        <a:t>Метод</a:t>
                      </a:r>
                    </a:p>
                  </a:txBody>
                  <a:tcPr marL="25204" marR="25204" marT="0" marB="0"/>
                </a:tc>
                <a:tc>
                  <a:txBody>
                    <a:bodyPr/>
                    <a:lstStyle/>
                    <a:p>
                      <a:pPr algn="ctr">
                        <a:lnSpc>
                          <a:spcPct val="100000"/>
                        </a:lnSpc>
                      </a:pPr>
                      <a:r>
                        <a:rPr lang="uk-UA" sz="1400"/>
                        <a:t>Цільова аудиторія</a:t>
                      </a:r>
                    </a:p>
                  </a:txBody>
                  <a:tcPr marL="25204" marR="25204" marT="0" marB="0"/>
                </a:tc>
                <a:tc>
                  <a:txBody>
                    <a:bodyPr/>
                    <a:lstStyle/>
                    <a:p>
                      <a:pPr algn="ctr">
                        <a:lnSpc>
                          <a:spcPct val="100000"/>
                        </a:lnSpc>
                      </a:pPr>
                      <a:r>
                        <a:rPr lang="uk-UA" sz="1400"/>
                        <a:t>Тривалість</a:t>
                      </a:r>
                    </a:p>
                  </a:txBody>
                  <a:tcPr marL="25204" marR="25204" marT="0" marB="0"/>
                </a:tc>
                <a:extLst>
                  <a:ext uri="{0D108BD9-81ED-4DB2-BD59-A6C34878D82A}">
                    <a16:rowId xmlns:a16="http://schemas.microsoft.com/office/drawing/2014/main" val="3820873608"/>
                  </a:ext>
                </a:extLst>
              </a:tr>
              <a:tr h="852127">
                <a:tc>
                  <a:txBody>
                    <a:bodyPr/>
                    <a:lstStyle/>
                    <a:p>
                      <a:pPr algn="just">
                        <a:lnSpc>
                          <a:spcPct val="100000"/>
                        </a:lnSpc>
                      </a:pPr>
                      <a:r>
                        <a:rPr lang="uk-UA" sz="1400"/>
                        <a:t>Індивідуальне консультування</a:t>
                      </a:r>
                    </a:p>
                  </a:txBody>
                  <a:tcPr marL="25204" marR="25204" marT="0" marB="0"/>
                </a:tc>
                <a:tc>
                  <a:txBody>
                    <a:bodyPr/>
                    <a:lstStyle/>
                    <a:p>
                      <a:pPr algn="just">
                        <a:lnSpc>
                          <a:spcPct val="100000"/>
                        </a:lnSpc>
                      </a:pPr>
                      <a:r>
                        <a:rPr lang="uk-UA" sz="1400" dirty="0"/>
                        <a:t>Зменшити емоційне напруження, допомогти висловити переживання</a:t>
                      </a:r>
                    </a:p>
                  </a:txBody>
                  <a:tcPr marL="25204" marR="25204" marT="0" marB="0"/>
                </a:tc>
                <a:tc>
                  <a:txBody>
                    <a:bodyPr/>
                    <a:lstStyle/>
                    <a:p>
                      <a:pPr algn="just">
                        <a:lnSpc>
                          <a:spcPct val="100000"/>
                        </a:lnSpc>
                      </a:pPr>
                      <a:r>
                        <a:rPr lang="uk-UA" sz="1400"/>
                        <a:t>Психологічне консультування, обговорення почуттів, активне слухання</a:t>
                      </a:r>
                    </a:p>
                  </a:txBody>
                  <a:tcPr marL="25204" marR="25204" marT="0" marB="0"/>
                </a:tc>
                <a:tc>
                  <a:txBody>
                    <a:bodyPr/>
                    <a:lstStyle/>
                    <a:p>
                      <a:pPr algn="just">
                        <a:lnSpc>
                          <a:spcPct val="100000"/>
                        </a:lnSpc>
                      </a:pPr>
                      <a:r>
                        <a:rPr lang="uk-UA" sz="1400"/>
                        <a:t>Військові з ПТСР</a:t>
                      </a:r>
                    </a:p>
                  </a:txBody>
                  <a:tcPr marL="25204" marR="25204" marT="0" marB="0"/>
                </a:tc>
                <a:tc>
                  <a:txBody>
                    <a:bodyPr/>
                    <a:lstStyle/>
                    <a:p>
                      <a:pPr algn="just">
                        <a:lnSpc>
                          <a:spcPct val="100000"/>
                        </a:lnSpc>
                      </a:pPr>
                      <a:r>
                        <a:rPr lang="uk-UA" sz="1400"/>
                        <a:t>1–2 тижні (залежно від потреб)</a:t>
                      </a:r>
                    </a:p>
                  </a:txBody>
                  <a:tcPr marL="25204" marR="25204" marT="0" marB="0"/>
                </a:tc>
                <a:extLst>
                  <a:ext uri="{0D108BD9-81ED-4DB2-BD59-A6C34878D82A}">
                    <a16:rowId xmlns:a16="http://schemas.microsoft.com/office/drawing/2014/main" val="2652963324"/>
                  </a:ext>
                </a:extLst>
              </a:tr>
              <a:tr h="635854">
                <a:tc>
                  <a:txBody>
                    <a:bodyPr/>
                    <a:lstStyle/>
                    <a:p>
                      <a:pPr algn="just">
                        <a:lnSpc>
                          <a:spcPct val="100000"/>
                        </a:lnSpc>
                      </a:pPr>
                      <a:r>
                        <a:rPr lang="uk-UA" sz="1400"/>
                        <a:t>Групова терапія</a:t>
                      </a:r>
                    </a:p>
                  </a:txBody>
                  <a:tcPr marL="25204" marR="25204" marT="0" marB="0"/>
                </a:tc>
                <a:tc>
                  <a:txBody>
                    <a:bodyPr/>
                    <a:lstStyle/>
                    <a:p>
                      <a:pPr algn="just">
                        <a:lnSpc>
                          <a:spcPct val="100000"/>
                        </a:lnSpc>
                      </a:pPr>
                      <a:r>
                        <a:rPr lang="uk-UA" sz="1400"/>
                        <a:t>Підтримка в колективі, обмін досвідом, зниження відчуження</a:t>
                      </a:r>
                    </a:p>
                  </a:txBody>
                  <a:tcPr marL="25204" marR="25204" marT="0" marB="0"/>
                </a:tc>
                <a:tc>
                  <a:txBody>
                    <a:bodyPr/>
                    <a:lstStyle/>
                    <a:p>
                      <a:pPr algn="just">
                        <a:lnSpc>
                          <a:spcPct val="100000"/>
                        </a:lnSpc>
                      </a:pPr>
                      <a:r>
                        <a:rPr lang="uk-UA" sz="1400"/>
                        <a:t>Обговорення проблем, розв'язання конфліктів, групові вправи</a:t>
                      </a:r>
                    </a:p>
                  </a:txBody>
                  <a:tcPr marL="25204" marR="25204" marT="0" marB="0"/>
                </a:tc>
                <a:tc>
                  <a:txBody>
                    <a:bodyPr/>
                    <a:lstStyle/>
                    <a:p>
                      <a:pPr algn="just">
                        <a:lnSpc>
                          <a:spcPct val="100000"/>
                        </a:lnSpc>
                      </a:pPr>
                      <a:r>
                        <a:rPr lang="uk-UA" sz="1400" dirty="0"/>
                        <a:t>Військові з різними ступенями ПТСР</a:t>
                      </a:r>
                    </a:p>
                  </a:txBody>
                  <a:tcPr marL="25204" marR="25204" marT="0" marB="0"/>
                </a:tc>
                <a:tc>
                  <a:txBody>
                    <a:bodyPr/>
                    <a:lstStyle/>
                    <a:p>
                      <a:pPr algn="just">
                        <a:lnSpc>
                          <a:spcPct val="100000"/>
                        </a:lnSpc>
                      </a:pPr>
                      <a:r>
                        <a:rPr lang="uk-UA" sz="1400"/>
                        <a:t>1 раз на тиждень (2–3 місяці)</a:t>
                      </a:r>
                    </a:p>
                  </a:txBody>
                  <a:tcPr marL="25204" marR="25204" marT="0" marB="0"/>
                </a:tc>
                <a:extLst>
                  <a:ext uri="{0D108BD9-81ED-4DB2-BD59-A6C34878D82A}">
                    <a16:rowId xmlns:a16="http://schemas.microsoft.com/office/drawing/2014/main" val="1954897030"/>
                  </a:ext>
                </a:extLst>
              </a:tr>
              <a:tr h="743990">
                <a:tc>
                  <a:txBody>
                    <a:bodyPr/>
                    <a:lstStyle/>
                    <a:p>
                      <a:pPr algn="just">
                        <a:lnSpc>
                          <a:spcPct val="100000"/>
                        </a:lnSpc>
                      </a:pPr>
                      <a:r>
                        <a:rPr lang="uk-UA" sz="1400"/>
                        <a:t>Метод експозиції</a:t>
                      </a:r>
                    </a:p>
                  </a:txBody>
                  <a:tcPr marL="25204" marR="25204" marT="0" marB="0"/>
                </a:tc>
                <a:tc>
                  <a:txBody>
                    <a:bodyPr/>
                    <a:lstStyle/>
                    <a:p>
                      <a:pPr algn="just">
                        <a:lnSpc>
                          <a:spcPct val="100000"/>
                        </a:lnSpc>
                      </a:pPr>
                      <a:r>
                        <a:rPr lang="uk-UA" sz="1400"/>
                        <a:t>Зменшити страх і тривогу через безпечне знову переживання травми</a:t>
                      </a:r>
                    </a:p>
                  </a:txBody>
                  <a:tcPr marL="25204" marR="25204" marT="0" marB="0"/>
                </a:tc>
                <a:tc>
                  <a:txBody>
                    <a:bodyPr/>
                    <a:lstStyle/>
                    <a:p>
                      <a:pPr algn="just">
                        <a:lnSpc>
                          <a:spcPct val="100000"/>
                        </a:lnSpc>
                      </a:pPr>
                      <a:r>
                        <a:rPr lang="uk-UA" sz="1400"/>
                        <a:t>Постепенна експозиція до травматичних спогадів (у контрольованій формі)</a:t>
                      </a:r>
                    </a:p>
                  </a:txBody>
                  <a:tcPr marL="25204" marR="25204" marT="0" marB="0"/>
                </a:tc>
                <a:tc>
                  <a:txBody>
                    <a:bodyPr/>
                    <a:lstStyle/>
                    <a:p>
                      <a:pPr algn="just">
                        <a:lnSpc>
                          <a:spcPct val="100000"/>
                        </a:lnSpc>
                      </a:pPr>
                      <a:r>
                        <a:rPr lang="uk-UA" sz="1400"/>
                        <a:t>Військові з інтенсивними ПТСР</a:t>
                      </a:r>
                    </a:p>
                  </a:txBody>
                  <a:tcPr marL="25204" marR="25204" marT="0" marB="0"/>
                </a:tc>
                <a:tc>
                  <a:txBody>
                    <a:bodyPr/>
                    <a:lstStyle/>
                    <a:p>
                      <a:pPr algn="just">
                        <a:lnSpc>
                          <a:spcPct val="100000"/>
                        </a:lnSpc>
                      </a:pPr>
                      <a:r>
                        <a:rPr lang="uk-UA" sz="1400"/>
                        <a:t>6–10 сеансів по 1 годині</a:t>
                      </a:r>
                    </a:p>
                  </a:txBody>
                  <a:tcPr marL="25204" marR="25204" marT="0" marB="0"/>
                </a:tc>
                <a:extLst>
                  <a:ext uri="{0D108BD9-81ED-4DB2-BD59-A6C34878D82A}">
                    <a16:rowId xmlns:a16="http://schemas.microsoft.com/office/drawing/2014/main" val="3578285172"/>
                  </a:ext>
                </a:extLst>
              </a:tr>
              <a:tr h="852127">
                <a:tc>
                  <a:txBody>
                    <a:bodyPr/>
                    <a:lstStyle/>
                    <a:p>
                      <a:pPr algn="just">
                        <a:lnSpc>
                          <a:spcPct val="100000"/>
                        </a:lnSpc>
                      </a:pPr>
                      <a:r>
                        <a:rPr lang="uk-UA" sz="1400"/>
                        <a:t>Соціальна адаптація та реабілітація</a:t>
                      </a:r>
                    </a:p>
                  </a:txBody>
                  <a:tcPr marL="25204" marR="25204" marT="0" marB="0"/>
                </a:tc>
                <a:tc>
                  <a:txBody>
                    <a:bodyPr/>
                    <a:lstStyle/>
                    <a:p>
                      <a:pPr algn="just">
                        <a:lnSpc>
                          <a:spcPct val="100000"/>
                        </a:lnSpc>
                      </a:pPr>
                      <a:r>
                        <a:rPr lang="uk-UA" sz="1400"/>
                        <a:t>Повернення до нормального соціального життя, відновлення функцій</a:t>
                      </a:r>
                    </a:p>
                  </a:txBody>
                  <a:tcPr marL="25204" marR="25204" marT="0" marB="0"/>
                </a:tc>
                <a:tc>
                  <a:txBody>
                    <a:bodyPr/>
                    <a:lstStyle/>
                    <a:p>
                      <a:pPr algn="just">
                        <a:lnSpc>
                          <a:spcPct val="100000"/>
                        </a:lnSpc>
                      </a:pPr>
                      <a:r>
                        <a:rPr lang="uk-UA" sz="1400"/>
                        <a:t>Тренінги з соціальних навичок, пошук роботи, відновлення сімейних відносин</a:t>
                      </a:r>
                    </a:p>
                  </a:txBody>
                  <a:tcPr marL="25204" marR="25204" marT="0" marB="0"/>
                </a:tc>
                <a:tc>
                  <a:txBody>
                    <a:bodyPr/>
                    <a:lstStyle/>
                    <a:p>
                      <a:pPr algn="just">
                        <a:lnSpc>
                          <a:spcPct val="100000"/>
                        </a:lnSpc>
                      </a:pPr>
                      <a:r>
                        <a:rPr lang="uk-UA" sz="1400"/>
                        <a:t>Військові після бойових дій</a:t>
                      </a:r>
                    </a:p>
                  </a:txBody>
                  <a:tcPr marL="25204" marR="25204" marT="0" marB="0"/>
                </a:tc>
                <a:tc>
                  <a:txBody>
                    <a:bodyPr/>
                    <a:lstStyle/>
                    <a:p>
                      <a:pPr algn="just">
                        <a:lnSpc>
                          <a:spcPct val="100000"/>
                        </a:lnSpc>
                      </a:pPr>
                      <a:r>
                        <a:rPr lang="uk-UA" sz="1400"/>
                        <a:t>Програма на 6 місяців</a:t>
                      </a:r>
                    </a:p>
                  </a:txBody>
                  <a:tcPr marL="25204" marR="25204" marT="0" marB="0"/>
                </a:tc>
                <a:extLst>
                  <a:ext uri="{0D108BD9-81ED-4DB2-BD59-A6C34878D82A}">
                    <a16:rowId xmlns:a16="http://schemas.microsoft.com/office/drawing/2014/main" val="1527053906"/>
                  </a:ext>
                </a:extLst>
              </a:tr>
              <a:tr h="635854">
                <a:tc>
                  <a:txBody>
                    <a:bodyPr/>
                    <a:lstStyle/>
                    <a:p>
                      <a:pPr algn="just">
                        <a:lnSpc>
                          <a:spcPct val="100000"/>
                        </a:lnSpc>
                      </a:pPr>
                      <a:r>
                        <a:rPr lang="uk-UA" sz="1400"/>
                        <a:t>Психологічне навчання родичів</a:t>
                      </a:r>
                    </a:p>
                  </a:txBody>
                  <a:tcPr marL="25204" marR="25204" marT="0" marB="0"/>
                </a:tc>
                <a:tc>
                  <a:txBody>
                    <a:bodyPr/>
                    <a:lstStyle/>
                    <a:p>
                      <a:pPr algn="just">
                        <a:lnSpc>
                          <a:spcPct val="100000"/>
                        </a:lnSpc>
                      </a:pPr>
                      <a:r>
                        <a:rPr lang="uk-UA" sz="1400"/>
                        <a:t>Підтримка родичів в процесі реабілітації, зниження стресу в родині</a:t>
                      </a:r>
                    </a:p>
                  </a:txBody>
                  <a:tcPr marL="25204" marR="25204" marT="0" marB="0"/>
                </a:tc>
                <a:tc>
                  <a:txBody>
                    <a:bodyPr/>
                    <a:lstStyle/>
                    <a:p>
                      <a:pPr algn="just">
                        <a:lnSpc>
                          <a:spcPct val="100000"/>
                        </a:lnSpc>
                      </a:pPr>
                      <a:r>
                        <a:rPr lang="uk-UA" sz="1400"/>
                        <a:t>Тренінги з навчання та підтримки родичів, групові сесії для сімей</a:t>
                      </a:r>
                    </a:p>
                  </a:txBody>
                  <a:tcPr marL="25204" marR="25204" marT="0" marB="0"/>
                </a:tc>
                <a:tc>
                  <a:txBody>
                    <a:bodyPr/>
                    <a:lstStyle/>
                    <a:p>
                      <a:pPr algn="just">
                        <a:lnSpc>
                          <a:spcPct val="100000"/>
                        </a:lnSpc>
                      </a:pPr>
                      <a:r>
                        <a:rPr lang="uk-UA" sz="1400"/>
                        <a:t>Родичі військових з ПТСР</a:t>
                      </a:r>
                    </a:p>
                  </a:txBody>
                  <a:tcPr marL="25204" marR="25204" marT="0" marB="0"/>
                </a:tc>
                <a:tc>
                  <a:txBody>
                    <a:bodyPr/>
                    <a:lstStyle/>
                    <a:p>
                      <a:pPr algn="just">
                        <a:lnSpc>
                          <a:spcPct val="100000"/>
                        </a:lnSpc>
                      </a:pPr>
                      <a:r>
                        <a:rPr lang="uk-UA" sz="1400"/>
                        <a:t>1–2 місяці</a:t>
                      </a:r>
                    </a:p>
                  </a:txBody>
                  <a:tcPr marL="25204" marR="25204" marT="0" marB="0"/>
                </a:tc>
                <a:extLst>
                  <a:ext uri="{0D108BD9-81ED-4DB2-BD59-A6C34878D82A}">
                    <a16:rowId xmlns:a16="http://schemas.microsoft.com/office/drawing/2014/main" val="383049310"/>
                  </a:ext>
                </a:extLst>
              </a:tr>
              <a:tr h="635854">
                <a:tc>
                  <a:txBody>
                    <a:bodyPr/>
                    <a:lstStyle/>
                    <a:p>
                      <a:pPr algn="just">
                        <a:lnSpc>
                          <a:spcPct val="100000"/>
                        </a:lnSpc>
                      </a:pPr>
                      <a:r>
                        <a:rPr lang="uk-UA" sz="1400"/>
                        <a:t>Профілактичні тренінги</a:t>
                      </a:r>
                    </a:p>
                  </a:txBody>
                  <a:tcPr marL="25204" marR="25204" marT="0" marB="0"/>
                </a:tc>
                <a:tc>
                  <a:txBody>
                    <a:bodyPr/>
                    <a:lstStyle/>
                    <a:p>
                      <a:pPr algn="just">
                        <a:lnSpc>
                          <a:spcPct val="100000"/>
                        </a:lnSpc>
                      </a:pPr>
                      <a:r>
                        <a:rPr lang="uk-UA" sz="1400"/>
                        <a:t>Запобігання розвитку ПТСР у військових, навчання самопомочі</a:t>
                      </a:r>
                    </a:p>
                  </a:txBody>
                  <a:tcPr marL="25204" marR="25204" marT="0" marB="0"/>
                </a:tc>
                <a:tc>
                  <a:txBody>
                    <a:bodyPr/>
                    <a:lstStyle/>
                    <a:p>
                      <a:pPr algn="just">
                        <a:lnSpc>
                          <a:spcPct val="100000"/>
                        </a:lnSpc>
                      </a:pPr>
                      <a:r>
                        <a:rPr lang="uk-UA" sz="1400"/>
                        <a:t>Курси стрес-менеджменту, вправи на релаксацію, дихальні техніки</a:t>
                      </a:r>
                    </a:p>
                  </a:txBody>
                  <a:tcPr marL="25204" marR="25204" marT="0" marB="0"/>
                </a:tc>
                <a:tc>
                  <a:txBody>
                    <a:bodyPr/>
                    <a:lstStyle/>
                    <a:p>
                      <a:pPr algn="just">
                        <a:lnSpc>
                          <a:spcPct val="100000"/>
                        </a:lnSpc>
                      </a:pPr>
                      <a:r>
                        <a:rPr lang="uk-UA" sz="1400"/>
                        <a:t>Військові на етапі служби</a:t>
                      </a:r>
                    </a:p>
                  </a:txBody>
                  <a:tcPr marL="25204" marR="25204" marT="0" marB="0"/>
                </a:tc>
                <a:tc>
                  <a:txBody>
                    <a:bodyPr/>
                    <a:lstStyle/>
                    <a:p>
                      <a:pPr algn="just">
                        <a:lnSpc>
                          <a:spcPct val="100000"/>
                        </a:lnSpc>
                      </a:pPr>
                      <a:r>
                        <a:rPr lang="uk-UA" sz="1400" dirty="0"/>
                        <a:t>1–2 тижні (перед відправленням на фронт)</a:t>
                      </a:r>
                    </a:p>
                  </a:txBody>
                  <a:tcPr marL="25204" marR="25204" marT="0" marB="0"/>
                </a:tc>
                <a:extLst>
                  <a:ext uri="{0D108BD9-81ED-4DB2-BD59-A6C34878D82A}">
                    <a16:rowId xmlns:a16="http://schemas.microsoft.com/office/drawing/2014/main" val="1709480498"/>
                  </a:ext>
                </a:extLst>
              </a:tr>
            </a:tbl>
          </a:graphicData>
        </a:graphic>
      </p:graphicFrame>
    </p:spTree>
    <p:extLst>
      <p:ext uri="{BB962C8B-B14F-4D97-AF65-F5344CB8AC3E}">
        <p14:creationId xmlns:p14="http://schemas.microsoft.com/office/powerpoint/2010/main" val="767719467"/>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A03CD0-2DB1-40BA-A356-41D09865729A}"/>
              </a:ext>
            </a:extLst>
          </p:cNvPr>
          <p:cNvSpPr>
            <a:spLocks noGrp="1"/>
          </p:cNvSpPr>
          <p:nvPr>
            <p:ph type="title"/>
          </p:nvPr>
        </p:nvSpPr>
        <p:spPr>
          <a:xfrm>
            <a:off x="839788" y="365125"/>
            <a:ext cx="11237912" cy="1325563"/>
          </a:xfrm>
        </p:spPr>
        <p:txBody>
          <a:bodyPr/>
          <a:lstStyle/>
          <a:p>
            <a:pPr algn="ctr"/>
            <a:r>
              <a:rPr lang="uk-UA" dirty="0"/>
              <a:t>Результати експериментального дослідження </a:t>
            </a:r>
          </a:p>
        </p:txBody>
      </p:sp>
      <p:sp>
        <p:nvSpPr>
          <p:cNvPr id="4" name="Місце для тексту 3">
            <a:extLst>
              <a:ext uri="{FF2B5EF4-FFF2-40B4-BE49-F238E27FC236}">
                <a16:creationId xmlns:a16="http://schemas.microsoft.com/office/drawing/2014/main" id="{60C14918-DAF5-46D3-8863-49C3DDFB1450}"/>
              </a:ext>
            </a:extLst>
          </p:cNvPr>
          <p:cNvSpPr>
            <a:spLocks noGrp="1"/>
          </p:cNvSpPr>
          <p:nvPr>
            <p:ph type="body" idx="1"/>
          </p:nvPr>
        </p:nvSpPr>
        <p:spPr>
          <a:xfrm>
            <a:off x="405772" y="1681163"/>
            <a:ext cx="6477628" cy="823912"/>
          </a:xfrm>
        </p:spPr>
        <p:txBody>
          <a:bodyPr>
            <a:normAutofit fontScale="62500" lnSpcReduction="20000"/>
          </a:bodyPr>
          <a:lstStyle/>
          <a:p>
            <a:pPr algn="ctr">
              <a:lnSpc>
                <a:spcPct val="120000"/>
              </a:lnSpc>
              <a:spcBef>
                <a:spcPts val="0"/>
              </a:spcBef>
            </a:pPr>
            <a:r>
              <a:rPr lang="uk-UA" dirty="0"/>
              <a:t>Порівняльний аналіз результатів дослідження психічного стану військових з ПТСР ЕГ і КГ після експерименту   (за методикою «Тест </a:t>
            </a:r>
            <a:r>
              <a:rPr lang="uk-UA" dirty="0" err="1"/>
              <a:t>Люшера</a:t>
            </a:r>
            <a:r>
              <a:rPr lang="uk-UA" dirty="0"/>
              <a:t>»)</a:t>
            </a:r>
          </a:p>
        </p:txBody>
      </p:sp>
      <p:graphicFrame>
        <p:nvGraphicFramePr>
          <p:cNvPr id="8" name="Місце для вмісту 7">
            <a:extLst>
              <a:ext uri="{FF2B5EF4-FFF2-40B4-BE49-F238E27FC236}">
                <a16:creationId xmlns:a16="http://schemas.microsoft.com/office/drawing/2014/main" id="{E65C4824-DF5C-4233-8A0B-7DBFC598D6ED}"/>
              </a:ext>
            </a:extLst>
          </p:cNvPr>
          <p:cNvGraphicFramePr>
            <a:graphicFrameLocks noGrp="1"/>
          </p:cNvGraphicFramePr>
          <p:nvPr>
            <p:ph sz="half" idx="2"/>
            <p:extLst>
              <p:ext uri="{D42A27DB-BD31-4B8C-83A1-F6EECF244321}">
                <p14:modId xmlns:p14="http://schemas.microsoft.com/office/powerpoint/2010/main" val="3071604014"/>
              </p:ext>
            </p:extLst>
          </p:nvPr>
        </p:nvGraphicFramePr>
        <p:xfrm>
          <a:off x="364413" y="2505074"/>
          <a:ext cx="6477628" cy="4238623"/>
        </p:xfrm>
        <a:graphic>
          <a:graphicData uri="http://schemas.openxmlformats.org/drawingml/2006/table">
            <a:tbl>
              <a:tblPr firstRow="1" firstCol="1" bandRow="1">
                <a:tableStyleId>{BC89EF96-8CEA-46FF-86C4-4CE0E7609802}</a:tableStyleId>
              </a:tblPr>
              <a:tblGrid>
                <a:gridCol w="988541">
                  <a:extLst>
                    <a:ext uri="{9D8B030D-6E8A-4147-A177-3AD203B41FA5}">
                      <a16:colId xmlns:a16="http://schemas.microsoft.com/office/drawing/2014/main" val="830644570"/>
                    </a:ext>
                  </a:extLst>
                </a:gridCol>
                <a:gridCol w="755083">
                  <a:extLst>
                    <a:ext uri="{9D8B030D-6E8A-4147-A177-3AD203B41FA5}">
                      <a16:colId xmlns:a16="http://schemas.microsoft.com/office/drawing/2014/main" val="310021466"/>
                    </a:ext>
                  </a:extLst>
                </a:gridCol>
                <a:gridCol w="755083">
                  <a:extLst>
                    <a:ext uri="{9D8B030D-6E8A-4147-A177-3AD203B41FA5}">
                      <a16:colId xmlns:a16="http://schemas.microsoft.com/office/drawing/2014/main" val="2023866281"/>
                    </a:ext>
                  </a:extLst>
                </a:gridCol>
                <a:gridCol w="680020">
                  <a:extLst>
                    <a:ext uri="{9D8B030D-6E8A-4147-A177-3AD203B41FA5}">
                      <a16:colId xmlns:a16="http://schemas.microsoft.com/office/drawing/2014/main" val="564020665"/>
                    </a:ext>
                  </a:extLst>
                </a:gridCol>
                <a:gridCol w="111269">
                  <a:extLst>
                    <a:ext uri="{9D8B030D-6E8A-4147-A177-3AD203B41FA5}">
                      <a16:colId xmlns:a16="http://schemas.microsoft.com/office/drawing/2014/main" val="1208793395"/>
                    </a:ext>
                  </a:extLst>
                </a:gridCol>
                <a:gridCol w="680020">
                  <a:extLst>
                    <a:ext uri="{9D8B030D-6E8A-4147-A177-3AD203B41FA5}">
                      <a16:colId xmlns:a16="http://schemas.microsoft.com/office/drawing/2014/main" val="3238551463"/>
                    </a:ext>
                  </a:extLst>
                </a:gridCol>
                <a:gridCol w="1155207">
                  <a:extLst>
                    <a:ext uri="{9D8B030D-6E8A-4147-A177-3AD203B41FA5}">
                      <a16:colId xmlns:a16="http://schemas.microsoft.com/office/drawing/2014/main" val="825721047"/>
                    </a:ext>
                  </a:extLst>
                </a:gridCol>
                <a:gridCol w="1352405">
                  <a:extLst>
                    <a:ext uri="{9D8B030D-6E8A-4147-A177-3AD203B41FA5}">
                      <a16:colId xmlns:a16="http://schemas.microsoft.com/office/drawing/2014/main" val="767291993"/>
                    </a:ext>
                  </a:extLst>
                </a:gridCol>
              </a:tblGrid>
              <a:tr h="632671">
                <a:tc rowSpan="2">
                  <a:txBody>
                    <a:bodyPr/>
                    <a:lstStyle/>
                    <a:p>
                      <a:pPr algn="ctr">
                        <a:lnSpc>
                          <a:spcPct val="100000"/>
                        </a:lnSpc>
                      </a:pPr>
                      <a:r>
                        <a:rPr lang="uk-UA" sz="1100">
                          <a:effectLst/>
                        </a:rPr>
                        <a:t>Колір/ показник</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3">
                  <a:txBody>
                    <a:bodyPr/>
                    <a:lstStyle/>
                    <a:p>
                      <a:pPr algn="ctr">
                        <a:lnSpc>
                          <a:spcPct val="100000"/>
                        </a:lnSpc>
                      </a:pPr>
                      <a:r>
                        <a:rPr lang="uk-UA" sz="1100">
                          <a:effectLst/>
                        </a:rPr>
                        <a:t>Експериментальна група, %</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hMerge="1">
                  <a:txBody>
                    <a:bodyPr/>
                    <a:lstStyle/>
                    <a:p>
                      <a:endParaRPr lang="uk-UA"/>
                    </a:p>
                  </a:txBody>
                  <a:tcPr/>
                </a:tc>
                <a:tc gridSpan="2">
                  <a:txBody>
                    <a:bodyPr/>
                    <a:lstStyle/>
                    <a:p>
                      <a:pPr algn="ctr">
                        <a:lnSpc>
                          <a:spcPct val="100000"/>
                        </a:lnSpc>
                      </a:pPr>
                      <a:r>
                        <a:rPr lang="uk-UA" sz="1100">
                          <a:effectLst/>
                        </a:rPr>
                        <a:t>Контрольна група, %</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rowSpan="2">
                  <a:txBody>
                    <a:bodyPr/>
                    <a:lstStyle/>
                    <a:p>
                      <a:pPr algn="ctr">
                        <a:lnSpc>
                          <a:spcPct val="100000"/>
                        </a:lnSpc>
                      </a:pPr>
                      <a:r>
                        <a:rPr lang="uk-UA" sz="1100">
                          <a:effectLst/>
                        </a:rPr>
                        <a:t>Емоційний стан</a:t>
                      </a:r>
                      <a:endParaRPr lang="uk-UA" sz="1400">
                        <a:effectLst/>
                        <a:latin typeface="Times New Roman" panose="02020603050405020304" pitchFamily="18" charset="0"/>
                        <a:ea typeface="Calibri" panose="020F0502020204030204" pitchFamily="34" charset="0"/>
                      </a:endParaRPr>
                    </a:p>
                  </a:txBody>
                  <a:tcPr marL="47739" marR="47739" marT="0" marB="0" anchor="ctr"/>
                </a:tc>
                <a:tc rowSpan="2">
                  <a:txBody>
                    <a:bodyPr/>
                    <a:lstStyle/>
                    <a:p>
                      <a:pPr algn="ctr">
                        <a:lnSpc>
                          <a:spcPct val="100000"/>
                        </a:lnSpc>
                      </a:pPr>
                      <a:r>
                        <a:rPr lang="uk-UA" sz="1100" dirty="0">
                          <a:effectLst/>
                        </a:rPr>
                        <a:t>Глибинні психоемоційні конфлікти</a:t>
                      </a:r>
                      <a:endParaRPr lang="uk-UA" sz="1400" dirty="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2839400030"/>
                  </a:ext>
                </a:extLst>
              </a:tr>
              <a:tr h="247638">
                <a:tc vMerge="1">
                  <a:txBody>
                    <a:bodyPr/>
                    <a:lstStyle/>
                    <a:p>
                      <a:endParaRPr lang="uk-UA"/>
                    </a:p>
                  </a:txBody>
                  <a:tcPr/>
                </a:tc>
                <a:tc>
                  <a:txBody>
                    <a:bodyPr/>
                    <a:lstStyle/>
                    <a:p>
                      <a:pPr algn="ctr">
                        <a:lnSpc>
                          <a:spcPct val="100000"/>
                        </a:lnSpc>
                      </a:pPr>
                      <a:r>
                        <a:rPr lang="uk-UA" sz="1100">
                          <a:effectLst/>
                        </a:rPr>
                        <a:t>До</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Після</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До</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Після</a:t>
                      </a:r>
                      <a:endParaRPr lang="uk-UA" sz="1400">
                        <a:effectLst/>
                        <a:latin typeface="Times New Roman" panose="02020603050405020304" pitchFamily="18" charset="0"/>
                        <a:ea typeface="Calibri" panose="020F0502020204030204" pitchFamily="34" charset="0"/>
                      </a:endParaRPr>
                    </a:p>
                  </a:txBody>
                  <a:tcPr marL="47739" marR="47739" marT="0" marB="0" anchor="ctr"/>
                </a:tc>
                <a:tc vMerge="1">
                  <a:txBody>
                    <a:bodyPr/>
                    <a:lstStyle/>
                    <a:p>
                      <a:endParaRPr lang="uk-UA"/>
                    </a:p>
                  </a:txBody>
                  <a:tcPr/>
                </a:tc>
                <a:tc vMerge="1">
                  <a:txBody>
                    <a:bodyPr/>
                    <a:lstStyle/>
                    <a:p>
                      <a:endParaRPr lang="uk-UA"/>
                    </a:p>
                  </a:txBody>
                  <a:tcPr/>
                </a:tc>
                <a:extLst>
                  <a:ext uri="{0D108BD9-81ED-4DB2-BD59-A6C34878D82A}">
                    <a16:rowId xmlns:a16="http://schemas.microsoft.com/office/drawing/2014/main" val="3412421853"/>
                  </a:ext>
                </a:extLst>
              </a:tr>
              <a:tr h="413001">
                <a:tc>
                  <a:txBody>
                    <a:bodyPr/>
                    <a:lstStyle/>
                    <a:p>
                      <a:pPr algn="l">
                        <a:lnSpc>
                          <a:spcPct val="100000"/>
                        </a:lnSpc>
                      </a:pPr>
                      <a:r>
                        <a:rPr lang="uk-UA" sz="1100">
                          <a:effectLst/>
                        </a:rPr>
                        <a:t>Червоний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20,0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3,3</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10,0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Помірно активний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Зниження рівня конфліктності</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1286682162"/>
                  </a:ext>
                </a:extLst>
              </a:tr>
              <a:tr h="632671">
                <a:tc>
                  <a:txBody>
                    <a:bodyPr/>
                    <a:lstStyle/>
                    <a:p>
                      <a:pPr algn="l">
                        <a:lnSpc>
                          <a:spcPct val="100000"/>
                        </a:lnSpc>
                      </a:pPr>
                      <a:r>
                        <a:rPr lang="uk-UA" sz="1100">
                          <a:effectLst/>
                        </a:rPr>
                        <a:t>Чорний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20,0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0,0</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6,7</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Помірно песимістичний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Легка схильність до депресії</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246282948"/>
                  </a:ext>
                </a:extLst>
              </a:tr>
              <a:tr h="193330">
                <a:tc>
                  <a:txBody>
                    <a:bodyPr/>
                    <a:lstStyle/>
                    <a:p>
                      <a:pPr algn="l">
                        <a:lnSpc>
                          <a:spcPct val="100000"/>
                        </a:lnSpc>
                      </a:pPr>
                      <a:r>
                        <a:rPr lang="uk-UA" sz="1100">
                          <a:effectLst/>
                        </a:rPr>
                        <a:t>Зелений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13,3</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23,3</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Стабільний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Відсутні</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3101401638"/>
                  </a:ext>
                </a:extLst>
              </a:tr>
              <a:tr h="413001">
                <a:tc>
                  <a:txBody>
                    <a:bodyPr/>
                    <a:lstStyle/>
                    <a:p>
                      <a:pPr algn="l">
                        <a:lnSpc>
                          <a:spcPct val="100000"/>
                        </a:lnSpc>
                      </a:pPr>
                      <a:r>
                        <a:rPr lang="uk-UA" sz="1100">
                          <a:effectLst/>
                        </a:rPr>
                        <a:t>Коричневий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3,3</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0,0</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20,0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Песимістичний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Пошук спокою</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2740964049"/>
                  </a:ext>
                </a:extLst>
              </a:tr>
              <a:tr h="247638">
                <a:tc>
                  <a:txBody>
                    <a:bodyPr/>
                    <a:lstStyle/>
                    <a:p>
                      <a:pPr algn="l">
                        <a:lnSpc>
                          <a:spcPct val="100000"/>
                        </a:lnSpc>
                      </a:pPr>
                      <a:r>
                        <a:rPr lang="uk-UA" sz="1100">
                          <a:effectLst/>
                        </a:rPr>
                        <a:t>Синій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20,0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26,7</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20,0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Спокійний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Відсутні</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1107006150"/>
                  </a:ext>
                </a:extLst>
              </a:tr>
              <a:tr h="413001">
                <a:tc>
                  <a:txBody>
                    <a:bodyPr/>
                    <a:lstStyle/>
                    <a:p>
                      <a:pPr algn="l">
                        <a:lnSpc>
                          <a:spcPct val="100000"/>
                        </a:lnSpc>
                      </a:pPr>
                      <a:r>
                        <a:rPr lang="uk-UA" sz="1100">
                          <a:effectLst/>
                        </a:rPr>
                        <a:t>Фіолетовий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23,3</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0,0</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3,3</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Оптимістичний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Потреба в натхненні</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3142215038"/>
                  </a:ext>
                </a:extLst>
              </a:tr>
              <a:tr h="632671">
                <a:tc>
                  <a:txBody>
                    <a:bodyPr/>
                    <a:lstStyle/>
                    <a:p>
                      <a:pPr algn="l">
                        <a:lnSpc>
                          <a:spcPct val="100000"/>
                        </a:lnSpc>
                      </a:pPr>
                      <a:r>
                        <a:rPr lang="uk-UA" sz="1100">
                          <a:effectLst/>
                        </a:rPr>
                        <a:t>Сірий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10,0</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6,7</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Ізоляція</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a:effectLst/>
                        </a:rPr>
                        <a:t>Незначна емоційна відстороненість</a:t>
                      </a:r>
                      <a:endParaRPr lang="uk-UA" sz="140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2765683859"/>
                  </a:ext>
                </a:extLst>
              </a:tr>
              <a:tr h="413001">
                <a:tc>
                  <a:txBody>
                    <a:bodyPr/>
                    <a:lstStyle/>
                    <a:p>
                      <a:pPr algn="l">
                        <a:lnSpc>
                          <a:spcPct val="100000"/>
                        </a:lnSpc>
                      </a:pPr>
                      <a:r>
                        <a:rPr lang="uk-UA" sz="1100">
                          <a:effectLst/>
                        </a:rPr>
                        <a:t>Жовтий</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ctr">
                        <a:lnSpc>
                          <a:spcPct val="100000"/>
                        </a:lnSpc>
                      </a:pPr>
                      <a:r>
                        <a:rPr lang="uk-UA" sz="1100">
                          <a:effectLst/>
                        </a:rPr>
                        <a:t>13,3</a:t>
                      </a:r>
                      <a:endParaRPr lang="uk-UA" sz="1400">
                        <a:effectLst/>
                        <a:latin typeface="Times New Roman" panose="02020603050405020304" pitchFamily="18" charset="0"/>
                        <a:ea typeface="Calibri" panose="020F0502020204030204" pitchFamily="34" charset="0"/>
                      </a:endParaRPr>
                    </a:p>
                  </a:txBody>
                  <a:tcPr marL="47739" marR="47739" marT="0" marB="0" anchor="ctr"/>
                </a:tc>
                <a:tc gridSpan="2">
                  <a:txBody>
                    <a:bodyPr/>
                    <a:lstStyle/>
                    <a:p>
                      <a:pPr algn="ctr">
                        <a:lnSpc>
                          <a:spcPct val="100000"/>
                        </a:lnSpc>
                      </a:pPr>
                      <a:r>
                        <a:rPr lang="uk-UA" sz="1100">
                          <a:effectLst/>
                        </a:rPr>
                        <a:t>16,7</a:t>
                      </a:r>
                      <a:endParaRPr lang="uk-UA" sz="1400">
                        <a:effectLst/>
                        <a:latin typeface="Times New Roman" panose="02020603050405020304" pitchFamily="18" charset="0"/>
                        <a:ea typeface="Calibri" panose="020F0502020204030204" pitchFamily="34" charset="0"/>
                      </a:endParaRPr>
                    </a:p>
                  </a:txBody>
                  <a:tcPr marL="47739" marR="47739" marT="0" marB="0" anchor="ctr"/>
                </a:tc>
                <a:tc hMerge="1">
                  <a:txBody>
                    <a:bodyPr/>
                    <a:lstStyle/>
                    <a:p>
                      <a:endParaRPr lang="uk-UA"/>
                    </a:p>
                  </a:txBody>
                  <a:tcPr/>
                </a:tc>
                <a:tc>
                  <a:txBody>
                    <a:bodyPr/>
                    <a:lstStyle/>
                    <a:p>
                      <a:pPr algn="ctr">
                        <a:lnSpc>
                          <a:spcPct val="100000"/>
                        </a:lnSpc>
                      </a:pPr>
                      <a:r>
                        <a:rPr lang="uk-UA" sz="1100">
                          <a:effectLst/>
                        </a:rPr>
                        <a:t>6,7</a:t>
                      </a:r>
                      <a:endParaRPr lang="uk-UA" sz="140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dirty="0">
                          <a:effectLst/>
                        </a:rPr>
                        <a:t>Оптимістичний</a:t>
                      </a:r>
                      <a:endParaRPr lang="uk-UA" sz="1400" dirty="0">
                        <a:effectLst/>
                        <a:latin typeface="Times New Roman" panose="02020603050405020304" pitchFamily="18" charset="0"/>
                        <a:ea typeface="Calibri" panose="020F0502020204030204" pitchFamily="34" charset="0"/>
                      </a:endParaRPr>
                    </a:p>
                  </a:txBody>
                  <a:tcPr marL="47739" marR="47739" marT="0" marB="0" anchor="ctr"/>
                </a:tc>
                <a:tc>
                  <a:txBody>
                    <a:bodyPr/>
                    <a:lstStyle/>
                    <a:p>
                      <a:pPr algn="l">
                        <a:lnSpc>
                          <a:spcPct val="100000"/>
                        </a:lnSpc>
                      </a:pPr>
                      <a:r>
                        <a:rPr lang="uk-UA" sz="1100" dirty="0">
                          <a:effectLst/>
                        </a:rPr>
                        <a:t>Відсутні</a:t>
                      </a:r>
                      <a:endParaRPr lang="uk-UA" sz="1400" dirty="0">
                        <a:effectLst/>
                        <a:latin typeface="Times New Roman" panose="02020603050405020304" pitchFamily="18" charset="0"/>
                        <a:ea typeface="Calibri" panose="020F0502020204030204" pitchFamily="34" charset="0"/>
                      </a:endParaRPr>
                    </a:p>
                  </a:txBody>
                  <a:tcPr marL="47739" marR="47739" marT="0" marB="0" anchor="ctr"/>
                </a:tc>
                <a:extLst>
                  <a:ext uri="{0D108BD9-81ED-4DB2-BD59-A6C34878D82A}">
                    <a16:rowId xmlns:a16="http://schemas.microsoft.com/office/drawing/2014/main" val="173878798"/>
                  </a:ext>
                </a:extLst>
              </a:tr>
            </a:tbl>
          </a:graphicData>
        </a:graphic>
      </p:graphicFrame>
      <p:sp>
        <p:nvSpPr>
          <p:cNvPr id="6" name="Місце для тексту 5">
            <a:extLst>
              <a:ext uri="{FF2B5EF4-FFF2-40B4-BE49-F238E27FC236}">
                <a16:creationId xmlns:a16="http://schemas.microsoft.com/office/drawing/2014/main" id="{30C7EB59-1404-4B7F-A62F-CFB1089C3AFB}"/>
              </a:ext>
            </a:extLst>
          </p:cNvPr>
          <p:cNvSpPr>
            <a:spLocks noGrp="1"/>
          </p:cNvSpPr>
          <p:nvPr>
            <p:ph type="body" sz="quarter" idx="3"/>
          </p:nvPr>
        </p:nvSpPr>
        <p:spPr>
          <a:xfrm>
            <a:off x="6680200" y="5788819"/>
            <a:ext cx="5397500" cy="823912"/>
          </a:xfrm>
        </p:spPr>
        <p:txBody>
          <a:bodyPr anchor="ctr">
            <a:normAutofit fontScale="62500" lnSpcReduction="20000"/>
          </a:bodyPr>
          <a:lstStyle/>
          <a:p>
            <a:pPr algn="ctr">
              <a:lnSpc>
                <a:spcPct val="120000"/>
              </a:lnSpc>
              <a:spcBef>
                <a:spcPts val="0"/>
              </a:spcBef>
            </a:pPr>
            <a:r>
              <a:rPr lang="uk-UA" dirty="0"/>
              <a:t>Рівень депресії у військових з ПТСР  ЕГ та КГ після експерименту (за методикою «Шкала депресивності Бека»), осіб</a:t>
            </a:r>
          </a:p>
        </p:txBody>
      </p:sp>
      <p:graphicFrame>
        <p:nvGraphicFramePr>
          <p:cNvPr id="9" name="Місце для вмісту 8">
            <a:extLst>
              <a:ext uri="{FF2B5EF4-FFF2-40B4-BE49-F238E27FC236}">
                <a16:creationId xmlns:a16="http://schemas.microsoft.com/office/drawing/2014/main" id="{AA87DFAB-C614-4AE7-8100-E48FED2BD81E}"/>
              </a:ext>
            </a:extLst>
          </p:cNvPr>
          <p:cNvGraphicFramePr>
            <a:graphicFrameLocks noGrp="1"/>
          </p:cNvGraphicFramePr>
          <p:nvPr>
            <p:ph sz="quarter" idx="4"/>
            <p:extLst>
              <p:ext uri="{D42A27DB-BD31-4B8C-83A1-F6EECF244321}">
                <p14:modId xmlns:p14="http://schemas.microsoft.com/office/powerpoint/2010/main" val="3753757959"/>
              </p:ext>
            </p:extLst>
          </p:nvPr>
        </p:nvGraphicFramePr>
        <p:xfrm>
          <a:off x="6883400" y="1668462"/>
          <a:ext cx="5152939" cy="41100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05876263"/>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A03CD0-2DB1-40BA-A356-41D09865729A}"/>
              </a:ext>
            </a:extLst>
          </p:cNvPr>
          <p:cNvSpPr>
            <a:spLocks noGrp="1"/>
          </p:cNvSpPr>
          <p:nvPr>
            <p:ph type="title"/>
          </p:nvPr>
        </p:nvSpPr>
        <p:spPr>
          <a:xfrm>
            <a:off x="750888" y="5555"/>
            <a:ext cx="11352212" cy="1325563"/>
          </a:xfrm>
        </p:spPr>
        <p:txBody>
          <a:bodyPr/>
          <a:lstStyle/>
          <a:p>
            <a:pPr algn="ctr"/>
            <a:r>
              <a:rPr lang="uk-UA" dirty="0"/>
              <a:t>Результати експериментального дослідження </a:t>
            </a:r>
          </a:p>
        </p:txBody>
      </p:sp>
      <p:sp>
        <p:nvSpPr>
          <p:cNvPr id="4" name="Місце для тексту 3">
            <a:extLst>
              <a:ext uri="{FF2B5EF4-FFF2-40B4-BE49-F238E27FC236}">
                <a16:creationId xmlns:a16="http://schemas.microsoft.com/office/drawing/2014/main" id="{60C14918-DAF5-46D3-8863-49C3DDFB1450}"/>
              </a:ext>
            </a:extLst>
          </p:cNvPr>
          <p:cNvSpPr>
            <a:spLocks noGrp="1"/>
          </p:cNvSpPr>
          <p:nvPr>
            <p:ph type="body" idx="1"/>
          </p:nvPr>
        </p:nvSpPr>
        <p:spPr>
          <a:xfrm>
            <a:off x="446088" y="5777707"/>
            <a:ext cx="5157787" cy="823912"/>
          </a:xfrm>
        </p:spPr>
        <p:txBody>
          <a:bodyPr anchor="ctr">
            <a:normAutofit fontScale="77500" lnSpcReduction="20000"/>
          </a:bodyPr>
          <a:lstStyle/>
          <a:p>
            <a:pPr indent="450215" algn="ctr">
              <a:lnSpc>
                <a:spcPct val="150000"/>
              </a:lnSpc>
            </a:pPr>
            <a:r>
              <a:rPr lang="uk-UA" sz="1800" b="1" dirty="0">
                <a:effectLst/>
                <a:latin typeface="Times New Roman" panose="02020603050405020304" pitchFamily="18" charset="0"/>
                <a:ea typeface="Calibri" panose="020F0502020204030204" pitchFamily="34" charset="0"/>
              </a:rPr>
              <a:t>Рівень тривоги, депресії та ПТСР  у військових ЕГ та КГ після експерименту (за короткою шкалою), осіб</a:t>
            </a:r>
            <a:endParaRPr lang="uk-UA" sz="1800" dirty="0">
              <a:effectLst/>
              <a:latin typeface="Times New Roman" panose="02020603050405020304" pitchFamily="18" charset="0"/>
              <a:ea typeface="Calibri" panose="020F0502020204030204" pitchFamily="34" charset="0"/>
            </a:endParaRPr>
          </a:p>
        </p:txBody>
      </p:sp>
      <p:graphicFrame>
        <p:nvGraphicFramePr>
          <p:cNvPr id="12" name="Місце для вмісту 11">
            <a:extLst>
              <a:ext uri="{FF2B5EF4-FFF2-40B4-BE49-F238E27FC236}">
                <a16:creationId xmlns:a16="http://schemas.microsoft.com/office/drawing/2014/main" id="{A2793854-A708-46AB-9DAB-2CEB4BD00C1F}"/>
              </a:ext>
            </a:extLst>
          </p:cNvPr>
          <p:cNvGraphicFramePr>
            <a:graphicFrameLocks noGrp="1"/>
          </p:cNvGraphicFramePr>
          <p:nvPr>
            <p:ph sz="half" idx="2"/>
            <p:extLst>
              <p:ext uri="{D42A27DB-BD31-4B8C-83A1-F6EECF244321}">
                <p14:modId xmlns:p14="http://schemas.microsoft.com/office/powerpoint/2010/main" val="4075249205"/>
              </p:ext>
            </p:extLst>
          </p:nvPr>
        </p:nvGraphicFramePr>
        <p:xfrm>
          <a:off x="547688" y="1681163"/>
          <a:ext cx="5157787" cy="4096544"/>
        </p:xfrm>
        <a:graphic>
          <a:graphicData uri="http://schemas.openxmlformats.org/drawingml/2006/chart">
            <c:chart xmlns:c="http://schemas.openxmlformats.org/drawingml/2006/chart" xmlns:r="http://schemas.openxmlformats.org/officeDocument/2006/relationships" r:id="rId2"/>
          </a:graphicData>
        </a:graphic>
      </p:graphicFrame>
      <p:sp>
        <p:nvSpPr>
          <p:cNvPr id="6" name="Місце для тексту 5">
            <a:extLst>
              <a:ext uri="{FF2B5EF4-FFF2-40B4-BE49-F238E27FC236}">
                <a16:creationId xmlns:a16="http://schemas.microsoft.com/office/drawing/2014/main" id="{30C7EB59-1404-4B7F-A62F-CFB1089C3AFB}"/>
              </a:ext>
            </a:extLst>
          </p:cNvPr>
          <p:cNvSpPr>
            <a:spLocks noGrp="1"/>
          </p:cNvSpPr>
          <p:nvPr>
            <p:ph type="body" sz="quarter" idx="3"/>
          </p:nvPr>
        </p:nvSpPr>
        <p:spPr>
          <a:xfrm>
            <a:off x="6261100" y="5910263"/>
            <a:ext cx="5183188" cy="823912"/>
          </a:xfrm>
        </p:spPr>
        <p:txBody>
          <a:bodyPr anchor="ctr">
            <a:normAutofit fontScale="77500" lnSpcReduction="20000"/>
          </a:bodyPr>
          <a:lstStyle/>
          <a:p>
            <a:pPr indent="450215" algn="ctr">
              <a:lnSpc>
                <a:spcPct val="150000"/>
              </a:lnSpc>
            </a:pPr>
            <a:r>
              <a:rPr lang="uk-UA" sz="1800" b="1" dirty="0">
                <a:effectLst/>
                <a:latin typeface="Times New Roman" panose="02020603050405020304" pitchFamily="18" charset="0"/>
                <a:ea typeface="Calibri" panose="020F0502020204030204" pitchFamily="34" charset="0"/>
              </a:rPr>
              <a:t>Рівень ПТСР військових ЕГ та КГ після експерименту (за методикою «Опитувальник життєвих подій (LEC5)»), осіб</a:t>
            </a:r>
            <a:endParaRPr lang="uk-UA" sz="1800" dirty="0">
              <a:effectLst/>
              <a:latin typeface="Times New Roman" panose="02020603050405020304" pitchFamily="18" charset="0"/>
              <a:ea typeface="Calibri" panose="020F0502020204030204" pitchFamily="34" charset="0"/>
            </a:endParaRPr>
          </a:p>
        </p:txBody>
      </p:sp>
      <p:graphicFrame>
        <p:nvGraphicFramePr>
          <p:cNvPr id="15" name="Місце для вмісту 14">
            <a:extLst>
              <a:ext uri="{FF2B5EF4-FFF2-40B4-BE49-F238E27FC236}">
                <a16:creationId xmlns:a16="http://schemas.microsoft.com/office/drawing/2014/main" id="{D234BA00-A16B-4611-88BC-7D6DCE441E7F}"/>
              </a:ext>
            </a:extLst>
          </p:cNvPr>
          <p:cNvGraphicFramePr>
            <a:graphicFrameLocks noGrp="1"/>
          </p:cNvGraphicFramePr>
          <p:nvPr>
            <p:ph sz="quarter" idx="4"/>
            <p:extLst>
              <p:ext uri="{D42A27DB-BD31-4B8C-83A1-F6EECF244321}">
                <p14:modId xmlns:p14="http://schemas.microsoft.com/office/powerpoint/2010/main" val="1289363907"/>
              </p:ext>
            </p:extLst>
          </p:nvPr>
        </p:nvGraphicFramePr>
        <p:xfrm>
          <a:off x="5930901" y="1331118"/>
          <a:ext cx="5905500" cy="45791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3874752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A03CD0-2DB1-40BA-A356-41D09865729A}"/>
              </a:ext>
            </a:extLst>
          </p:cNvPr>
          <p:cNvSpPr>
            <a:spLocks noGrp="1"/>
          </p:cNvSpPr>
          <p:nvPr>
            <p:ph type="title"/>
          </p:nvPr>
        </p:nvSpPr>
        <p:spPr>
          <a:xfrm>
            <a:off x="928688" y="48418"/>
            <a:ext cx="11263312" cy="1325563"/>
          </a:xfrm>
        </p:spPr>
        <p:txBody>
          <a:bodyPr/>
          <a:lstStyle/>
          <a:p>
            <a:pPr algn="ctr"/>
            <a:r>
              <a:rPr lang="uk-UA" dirty="0"/>
              <a:t>Результати експериментального дослідження </a:t>
            </a:r>
          </a:p>
        </p:txBody>
      </p:sp>
      <p:sp>
        <p:nvSpPr>
          <p:cNvPr id="4" name="Місце для тексту 3">
            <a:extLst>
              <a:ext uri="{FF2B5EF4-FFF2-40B4-BE49-F238E27FC236}">
                <a16:creationId xmlns:a16="http://schemas.microsoft.com/office/drawing/2014/main" id="{60C14918-DAF5-46D3-8863-49C3DDFB1450}"/>
              </a:ext>
            </a:extLst>
          </p:cNvPr>
          <p:cNvSpPr>
            <a:spLocks noGrp="1"/>
          </p:cNvSpPr>
          <p:nvPr>
            <p:ph type="body" idx="1"/>
          </p:nvPr>
        </p:nvSpPr>
        <p:spPr>
          <a:xfrm>
            <a:off x="551865" y="5922962"/>
            <a:ext cx="4807535" cy="823912"/>
          </a:xfrm>
        </p:spPr>
        <p:txBody>
          <a:bodyPr anchor="ctr">
            <a:normAutofit fontScale="62500" lnSpcReduction="20000"/>
          </a:bodyPr>
          <a:lstStyle/>
          <a:p>
            <a:pPr algn="ctr">
              <a:lnSpc>
                <a:spcPct val="120000"/>
              </a:lnSpc>
              <a:spcBef>
                <a:spcPts val="0"/>
              </a:spcBef>
            </a:pPr>
            <a:r>
              <a:rPr lang="uk-UA" dirty="0"/>
              <a:t>Рівень ПТСР військових ЕГ і КГ після експерименту (за методикою «</a:t>
            </a:r>
            <a:r>
              <a:rPr lang="uk-UA" dirty="0" err="1"/>
              <a:t>Міссісіпська</a:t>
            </a:r>
            <a:r>
              <a:rPr lang="uk-UA" dirty="0"/>
              <a:t> шкала посттравматичного стресового розладу»), осіб</a:t>
            </a:r>
          </a:p>
        </p:txBody>
      </p:sp>
      <p:graphicFrame>
        <p:nvGraphicFramePr>
          <p:cNvPr id="13" name="Місце для вмісту 12">
            <a:extLst>
              <a:ext uri="{FF2B5EF4-FFF2-40B4-BE49-F238E27FC236}">
                <a16:creationId xmlns:a16="http://schemas.microsoft.com/office/drawing/2014/main" id="{EB9B7DA0-FFC7-4C59-98AD-5177AD7C5861}"/>
              </a:ext>
            </a:extLst>
          </p:cNvPr>
          <p:cNvGraphicFramePr>
            <a:graphicFrameLocks noGrp="1"/>
          </p:cNvGraphicFramePr>
          <p:nvPr>
            <p:ph sz="half" idx="2"/>
            <p:extLst>
              <p:ext uri="{D42A27DB-BD31-4B8C-83A1-F6EECF244321}">
                <p14:modId xmlns:p14="http://schemas.microsoft.com/office/powerpoint/2010/main" val="200535784"/>
              </p:ext>
            </p:extLst>
          </p:nvPr>
        </p:nvGraphicFramePr>
        <p:xfrm>
          <a:off x="241301" y="1587500"/>
          <a:ext cx="5029199" cy="4401907"/>
        </p:xfrm>
        <a:graphic>
          <a:graphicData uri="http://schemas.openxmlformats.org/drawingml/2006/chart">
            <c:chart xmlns:c="http://schemas.openxmlformats.org/drawingml/2006/chart" xmlns:r="http://schemas.openxmlformats.org/officeDocument/2006/relationships" r:id="rId2"/>
          </a:graphicData>
        </a:graphic>
      </p:graphicFrame>
      <p:sp>
        <p:nvSpPr>
          <p:cNvPr id="8" name="Місце для тексту 7">
            <a:extLst>
              <a:ext uri="{FF2B5EF4-FFF2-40B4-BE49-F238E27FC236}">
                <a16:creationId xmlns:a16="http://schemas.microsoft.com/office/drawing/2014/main" id="{4F30E8E1-F372-4BB8-A2A1-BE534D8A6D0A}"/>
              </a:ext>
            </a:extLst>
          </p:cNvPr>
          <p:cNvSpPr>
            <a:spLocks noGrp="1"/>
          </p:cNvSpPr>
          <p:nvPr>
            <p:ph type="body" sz="quarter" idx="3"/>
          </p:nvPr>
        </p:nvSpPr>
        <p:spPr>
          <a:xfrm>
            <a:off x="5448300" y="5922962"/>
            <a:ext cx="6426200" cy="823912"/>
          </a:xfrm>
        </p:spPr>
        <p:txBody>
          <a:bodyPr>
            <a:normAutofit fontScale="62500" lnSpcReduction="20000"/>
          </a:bodyPr>
          <a:lstStyle/>
          <a:p>
            <a:pPr algn="ctr">
              <a:lnSpc>
                <a:spcPct val="120000"/>
              </a:lnSpc>
              <a:spcBef>
                <a:spcPts val="0"/>
              </a:spcBef>
            </a:pPr>
            <a:r>
              <a:rPr lang="uk-UA" dirty="0"/>
              <a:t>Результати контрольного дослідження посттравматичного стресового розладу у військових ЕГ та КГ (к-ть осіб)</a:t>
            </a:r>
          </a:p>
        </p:txBody>
      </p:sp>
      <p:graphicFrame>
        <p:nvGraphicFramePr>
          <p:cNvPr id="11" name="Місце для вмісту 10">
            <a:extLst>
              <a:ext uri="{FF2B5EF4-FFF2-40B4-BE49-F238E27FC236}">
                <a16:creationId xmlns:a16="http://schemas.microsoft.com/office/drawing/2014/main" id="{ABD72A53-19B4-46E2-B216-3177403A6B18}"/>
              </a:ext>
            </a:extLst>
          </p:cNvPr>
          <p:cNvGraphicFramePr>
            <a:graphicFrameLocks noGrp="1"/>
          </p:cNvGraphicFramePr>
          <p:nvPr>
            <p:ph sz="quarter" idx="4"/>
            <p:extLst>
              <p:ext uri="{D42A27DB-BD31-4B8C-83A1-F6EECF244321}">
                <p14:modId xmlns:p14="http://schemas.microsoft.com/office/powerpoint/2010/main" val="3267799016"/>
              </p:ext>
            </p:extLst>
          </p:nvPr>
        </p:nvGraphicFramePr>
        <p:xfrm>
          <a:off x="5359400" y="1295400"/>
          <a:ext cx="6591300" cy="4851400"/>
        </p:xfrm>
        <a:graphic>
          <a:graphicData uri="http://schemas.openxmlformats.org/drawingml/2006/table">
            <a:tbl>
              <a:tblPr firstRow="1" firstCol="1" bandRow="1">
                <a:tableStyleId>{BC89EF96-8CEA-46FF-86C4-4CE0E7609802}</a:tableStyleId>
              </a:tblPr>
              <a:tblGrid>
                <a:gridCol w="1661262">
                  <a:extLst>
                    <a:ext uri="{9D8B030D-6E8A-4147-A177-3AD203B41FA5}">
                      <a16:colId xmlns:a16="http://schemas.microsoft.com/office/drawing/2014/main" val="1926384049"/>
                    </a:ext>
                  </a:extLst>
                </a:gridCol>
                <a:gridCol w="514057">
                  <a:extLst>
                    <a:ext uri="{9D8B030D-6E8A-4147-A177-3AD203B41FA5}">
                      <a16:colId xmlns:a16="http://schemas.microsoft.com/office/drawing/2014/main" val="2906618847"/>
                    </a:ext>
                  </a:extLst>
                </a:gridCol>
                <a:gridCol w="495890">
                  <a:extLst>
                    <a:ext uri="{9D8B030D-6E8A-4147-A177-3AD203B41FA5}">
                      <a16:colId xmlns:a16="http://schemas.microsoft.com/office/drawing/2014/main" val="3212379887"/>
                    </a:ext>
                  </a:extLst>
                </a:gridCol>
                <a:gridCol w="458210">
                  <a:extLst>
                    <a:ext uri="{9D8B030D-6E8A-4147-A177-3AD203B41FA5}">
                      <a16:colId xmlns:a16="http://schemas.microsoft.com/office/drawing/2014/main" val="2689033274"/>
                    </a:ext>
                  </a:extLst>
                </a:gridCol>
                <a:gridCol w="346516">
                  <a:extLst>
                    <a:ext uri="{9D8B030D-6E8A-4147-A177-3AD203B41FA5}">
                      <a16:colId xmlns:a16="http://schemas.microsoft.com/office/drawing/2014/main" val="6351704"/>
                    </a:ext>
                  </a:extLst>
                </a:gridCol>
                <a:gridCol w="543661">
                  <a:extLst>
                    <a:ext uri="{9D8B030D-6E8A-4147-A177-3AD203B41FA5}">
                      <a16:colId xmlns:a16="http://schemas.microsoft.com/office/drawing/2014/main" val="4113204312"/>
                    </a:ext>
                  </a:extLst>
                </a:gridCol>
                <a:gridCol w="543661">
                  <a:extLst>
                    <a:ext uri="{9D8B030D-6E8A-4147-A177-3AD203B41FA5}">
                      <a16:colId xmlns:a16="http://schemas.microsoft.com/office/drawing/2014/main" val="3560537519"/>
                    </a:ext>
                  </a:extLst>
                </a:gridCol>
                <a:gridCol w="550390">
                  <a:extLst>
                    <a:ext uri="{9D8B030D-6E8A-4147-A177-3AD203B41FA5}">
                      <a16:colId xmlns:a16="http://schemas.microsoft.com/office/drawing/2014/main" val="3780860252"/>
                    </a:ext>
                  </a:extLst>
                </a:gridCol>
                <a:gridCol w="146759">
                  <a:extLst>
                    <a:ext uri="{9D8B030D-6E8A-4147-A177-3AD203B41FA5}">
                      <a16:colId xmlns:a16="http://schemas.microsoft.com/office/drawing/2014/main" val="2112601548"/>
                    </a:ext>
                  </a:extLst>
                </a:gridCol>
                <a:gridCol w="665447">
                  <a:extLst>
                    <a:ext uri="{9D8B030D-6E8A-4147-A177-3AD203B41FA5}">
                      <a16:colId xmlns:a16="http://schemas.microsoft.com/office/drawing/2014/main" val="1564283918"/>
                    </a:ext>
                  </a:extLst>
                </a:gridCol>
                <a:gridCol w="665447">
                  <a:extLst>
                    <a:ext uri="{9D8B030D-6E8A-4147-A177-3AD203B41FA5}">
                      <a16:colId xmlns:a16="http://schemas.microsoft.com/office/drawing/2014/main" val="1256329749"/>
                    </a:ext>
                  </a:extLst>
                </a:gridCol>
              </a:tblGrid>
              <a:tr h="320846">
                <a:tc rowSpan="2">
                  <a:txBody>
                    <a:bodyPr/>
                    <a:lstStyle/>
                    <a:p>
                      <a:pPr algn="l">
                        <a:lnSpc>
                          <a:spcPct val="100000"/>
                        </a:lnSpc>
                      </a:pPr>
                      <a:r>
                        <a:rPr lang="uk-UA" sz="1050"/>
                        <a:t>Методика/ результат</a:t>
                      </a:r>
                    </a:p>
                  </a:txBody>
                  <a:tcPr marL="28626" marR="28626" marT="0" marB="0" anchor="ctr"/>
                </a:tc>
                <a:tc gridSpan="3">
                  <a:txBody>
                    <a:bodyPr/>
                    <a:lstStyle/>
                    <a:p>
                      <a:pPr algn="ctr">
                        <a:lnSpc>
                          <a:spcPct val="100000"/>
                        </a:lnSpc>
                      </a:pPr>
                      <a:r>
                        <a:rPr lang="uk-UA" sz="1050"/>
                        <a:t>Експериментальна група</a:t>
                      </a:r>
                    </a:p>
                  </a:txBody>
                  <a:tcPr marL="28626" marR="28626" marT="0" marB="0" anchor="ctr"/>
                </a:tc>
                <a:tc hMerge="1">
                  <a:txBody>
                    <a:bodyPr/>
                    <a:lstStyle/>
                    <a:p>
                      <a:endParaRPr lang="uk-UA"/>
                    </a:p>
                  </a:txBody>
                  <a:tcPr/>
                </a:tc>
                <a:tc hMerge="1">
                  <a:txBody>
                    <a:bodyPr/>
                    <a:lstStyle/>
                    <a:p>
                      <a:endParaRPr lang="uk-UA"/>
                    </a:p>
                  </a:txBody>
                  <a:tcPr/>
                </a:tc>
                <a:tc gridSpan="4">
                  <a:txBody>
                    <a:bodyPr/>
                    <a:lstStyle/>
                    <a:p>
                      <a:pPr algn="ctr">
                        <a:lnSpc>
                          <a:spcPct val="100000"/>
                        </a:lnSpc>
                      </a:pPr>
                      <a:r>
                        <a:rPr lang="uk-UA" sz="1050"/>
                        <a:t>Контрольна група</a:t>
                      </a:r>
                    </a:p>
                  </a:txBody>
                  <a:tcPr marL="28626" marR="28626" marT="0" marB="0" anchor="ctr"/>
                </a:tc>
                <a:tc hMerge="1">
                  <a:txBody>
                    <a:bodyPr/>
                    <a:lstStyle/>
                    <a:p>
                      <a:endParaRPr lang="uk-UA"/>
                    </a:p>
                  </a:txBody>
                  <a:tcPr/>
                </a:tc>
                <a:tc hMerge="1">
                  <a:txBody>
                    <a:bodyPr/>
                    <a:lstStyle/>
                    <a:p>
                      <a:endParaRPr lang="uk-UA"/>
                    </a:p>
                  </a:txBody>
                  <a:tcPr/>
                </a:tc>
                <a:tc hMerge="1">
                  <a:txBody>
                    <a:bodyPr/>
                    <a:lstStyle/>
                    <a:p>
                      <a:endParaRPr lang="uk-UA"/>
                    </a:p>
                  </a:txBody>
                  <a:tcPr/>
                </a:tc>
                <a:tc gridSpan="3">
                  <a:txBody>
                    <a:bodyPr/>
                    <a:lstStyle/>
                    <a:p>
                      <a:pPr algn="ctr">
                        <a:lnSpc>
                          <a:spcPct val="100000"/>
                        </a:lnSpc>
                      </a:pPr>
                      <a:r>
                        <a:rPr lang="uk-UA" sz="1050"/>
                        <a:t>Абсолютне відхилення</a:t>
                      </a:r>
                    </a:p>
                  </a:txBody>
                  <a:tcPr marL="28626" marR="28626" marT="0" marB="0" anchor="ctr"/>
                </a:tc>
                <a:tc hMerge="1">
                  <a:txBody>
                    <a:bodyPr/>
                    <a:lstStyle/>
                    <a:p>
                      <a:endParaRPr lang="uk-UA"/>
                    </a:p>
                  </a:txBody>
                  <a:tcPr/>
                </a:tc>
                <a:tc hMerge="1">
                  <a:txBody>
                    <a:bodyPr/>
                    <a:lstStyle/>
                    <a:p>
                      <a:endParaRPr lang="uk-UA"/>
                    </a:p>
                  </a:txBody>
                  <a:tcPr/>
                </a:tc>
                <a:extLst>
                  <a:ext uri="{0D108BD9-81ED-4DB2-BD59-A6C34878D82A}">
                    <a16:rowId xmlns:a16="http://schemas.microsoft.com/office/drawing/2014/main" val="1931611526"/>
                  </a:ext>
                </a:extLst>
              </a:tr>
              <a:tr h="720631">
                <a:tc vMerge="1">
                  <a:txBody>
                    <a:bodyPr/>
                    <a:lstStyle/>
                    <a:p>
                      <a:endParaRPr lang="uk-UA"/>
                    </a:p>
                  </a:txBody>
                  <a:tcPr/>
                </a:tc>
                <a:tc>
                  <a:txBody>
                    <a:bodyPr/>
                    <a:lstStyle/>
                    <a:p>
                      <a:pPr marL="71755" marR="71755" algn="ctr">
                        <a:lnSpc>
                          <a:spcPct val="100000"/>
                        </a:lnSpc>
                        <a:spcAft>
                          <a:spcPts val="0"/>
                        </a:spcAft>
                      </a:pPr>
                      <a:r>
                        <a:rPr lang="uk-UA" sz="1050" dirty="0"/>
                        <a:t>Низький рівень</a:t>
                      </a:r>
                    </a:p>
                  </a:txBody>
                  <a:tcPr marL="28626" marR="28626" marT="0" marB="0" vert="vert270" anchor="ctr"/>
                </a:tc>
                <a:tc>
                  <a:txBody>
                    <a:bodyPr/>
                    <a:lstStyle/>
                    <a:p>
                      <a:pPr marL="71755" marR="71755" algn="ctr">
                        <a:lnSpc>
                          <a:spcPct val="100000"/>
                        </a:lnSpc>
                        <a:spcAft>
                          <a:spcPts val="0"/>
                        </a:spcAft>
                      </a:pPr>
                      <a:r>
                        <a:rPr lang="uk-UA" sz="1050"/>
                        <a:t>Середній рівень</a:t>
                      </a:r>
                    </a:p>
                  </a:txBody>
                  <a:tcPr marL="28626" marR="28626" marT="0" marB="0" vert="vert270" anchor="ctr"/>
                </a:tc>
                <a:tc>
                  <a:txBody>
                    <a:bodyPr/>
                    <a:lstStyle/>
                    <a:p>
                      <a:pPr marL="71755" marR="71755" algn="ctr">
                        <a:lnSpc>
                          <a:spcPct val="100000"/>
                        </a:lnSpc>
                        <a:spcAft>
                          <a:spcPts val="0"/>
                        </a:spcAft>
                      </a:pPr>
                      <a:r>
                        <a:rPr lang="uk-UA" sz="1050"/>
                        <a:t>Високий рівень</a:t>
                      </a:r>
                    </a:p>
                  </a:txBody>
                  <a:tcPr marL="28626" marR="28626" marT="0" marB="0" vert="vert270" anchor="ctr"/>
                </a:tc>
                <a:tc>
                  <a:txBody>
                    <a:bodyPr/>
                    <a:lstStyle/>
                    <a:p>
                      <a:pPr marL="71755" marR="71755" algn="ctr">
                        <a:lnSpc>
                          <a:spcPct val="100000"/>
                        </a:lnSpc>
                        <a:spcAft>
                          <a:spcPts val="0"/>
                        </a:spcAft>
                      </a:pPr>
                      <a:r>
                        <a:rPr lang="uk-UA" sz="1050"/>
                        <a:t>Низький рівень</a:t>
                      </a:r>
                    </a:p>
                  </a:txBody>
                  <a:tcPr marL="28626" marR="28626" marT="0" marB="0" vert="vert270" anchor="ctr"/>
                </a:tc>
                <a:tc>
                  <a:txBody>
                    <a:bodyPr/>
                    <a:lstStyle/>
                    <a:p>
                      <a:pPr marL="71755" marR="71755" algn="ctr">
                        <a:lnSpc>
                          <a:spcPct val="100000"/>
                        </a:lnSpc>
                        <a:spcAft>
                          <a:spcPts val="0"/>
                        </a:spcAft>
                      </a:pPr>
                      <a:r>
                        <a:rPr lang="uk-UA" sz="1050"/>
                        <a:t>Середній рівень</a:t>
                      </a:r>
                    </a:p>
                  </a:txBody>
                  <a:tcPr marL="28626" marR="28626" marT="0" marB="0" vert="vert270" anchor="ctr"/>
                </a:tc>
                <a:tc>
                  <a:txBody>
                    <a:bodyPr/>
                    <a:lstStyle/>
                    <a:p>
                      <a:pPr marL="71755" marR="71755" algn="ctr">
                        <a:lnSpc>
                          <a:spcPct val="100000"/>
                        </a:lnSpc>
                        <a:spcAft>
                          <a:spcPts val="0"/>
                        </a:spcAft>
                      </a:pPr>
                      <a:r>
                        <a:rPr lang="uk-UA" sz="1050"/>
                        <a:t>Високий рівень</a:t>
                      </a:r>
                    </a:p>
                  </a:txBody>
                  <a:tcPr marL="28626" marR="28626" marT="0" marB="0" vert="vert270" anchor="ctr"/>
                </a:tc>
                <a:tc gridSpan="2">
                  <a:txBody>
                    <a:bodyPr/>
                    <a:lstStyle/>
                    <a:p>
                      <a:pPr marL="71755" marR="71755" algn="ctr">
                        <a:lnSpc>
                          <a:spcPct val="100000"/>
                        </a:lnSpc>
                        <a:spcAft>
                          <a:spcPts val="0"/>
                        </a:spcAft>
                      </a:pPr>
                      <a:r>
                        <a:rPr lang="uk-UA" sz="1050"/>
                        <a:t>Низький рівень</a:t>
                      </a:r>
                    </a:p>
                  </a:txBody>
                  <a:tcPr marL="28626" marR="28626" marT="0" marB="0" vert="vert270" anchor="ctr"/>
                </a:tc>
                <a:tc hMerge="1">
                  <a:txBody>
                    <a:bodyPr/>
                    <a:lstStyle/>
                    <a:p>
                      <a:endParaRPr lang="uk-UA"/>
                    </a:p>
                  </a:txBody>
                  <a:tcPr/>
                </a:tc>
                <a:tc>
                  <a:txBody>
                    <a:bodyPr/>
                    <a:lstStyle/>
                    <a:p>
                      <a:pPr marL="71755" marR="71755" algn="ctr">
                        <a:lnSpc>
                          <a:spcPct val="100000"/>
                        </a:lnSpc>
                        <a:spcAft>
                          <a:spcPts val="0"/>
                        </a:spcAft>
                      </a:pPr>
                      <a:r>
                        <a:rPr lang="uk-UA" sz="1050"/>
                        <a:t>Середній рівень</a:t>
                      </a:r>
                    </a:p>
                  </a:txBody>
                  <a:tcPr marL="28626" marR="28626" marT="0" marB="0" vert="vert270" anchor="ctr"/>
                </a:tc>
                <a:tc>
                  <a:txBody>
                    <a:bodyPr/>
                    <a:lstStyle/>
                    <a:p>
                      <a:pPr marL="71755" marR="71755" algn="ctr">
                        <a:lnSpc>
                          <a:spcPct val="100000"/>
                        </a:lnSpc>
                        <a:spcAft>
                          <a:spcPts val="0"/>
                        </a:spcAft>
                      </a:pPr>
                      <a:r>
                        <a:rPr lang="uk-UA" sz="1050"/>
                        <a:t>Високий рівень</a:t>
                      </a:r>
                    </a:p>
                  </a:txBody>
                  <a:tcPr marL="28626" marR="28626" marT="0" marB="0" vert="vert270" anchor="ctr"/>
                </a:tc>
                <a:extLst>
                  <a:ext uri="{0D108BD9-81ED-4DB2-BD59-A6C34878D82A}">
                    <a16:rowId xmlns:a16="http://schemas.microsoft.com/office/drawing/2014/main" val="2685076428"/>
                  </a:ext>
                </a:extLst>
              </a:tr>
              <a:tr h="641693">
                <a:tc>
                  <a:txBody>
                    <a:bodyPr/>
                    <a:lstStyle/>
                    <a:p>
                      <a:pPr algn="l">
                        <a:lnSpc>
                          <a:spcPct val="100000"/>
                        </a:lnSpc>
                      </a:pPr>
                      <a:r>
                        <a:rPr lang="uk-UA" sz="1050"/>
                        <a:t>Рівень стресу у військових з ПТСР за методикою  «Тест Люшера»</a:t>
                      </a:r>
                    </a:p>
                  </a:txBody>
                  <a:tcPr marL="28626" marR="28626" marT="0" marB="0" anchor="ctr"/>
                </a:tc>
                <a:tc>
                  <a:txBody>
                    <a:bodyPr/>
                    <a:lstStyle/>
                    <a:p>
                      <a:pPr algn="ctr">
                        <a:lnSpc>
                          <a:spcPct val="100000"/>
                        </a:lnSpc>
                      </a:pPr>
                      <a:r>
                        <a:rPr lang="uk-UA" sz="1050"/>
                        <a:t>26</a:t>
                      </a:r>
                    </a:p>
                  </a:txBody>
                  <a:tcPr marL="28626" marR="28626" marT="0" marB="0" anchor="ctr"/>
                </a:tc>
                <a:tc>
                  <a:txBody>
                    <a:bodyPr/>
                    <a:lstStyle/>
                    <a:p>
                      <a:pPr algn="ctr">
                        <a:lnSpc>
                          <a:spcPct val="100000"/>
                        </a:lnSpc>
                      </a:pPr>
                      <a:r>
                        <a:rPr lang="uk-UA" sz="1050"/>
                        <a:t>1</a:t>
                      </a:r>
                    </a:p>
                  </a:txBody>
                  <a:tcPr marL="28626" marR="28626" marT="0" marB="0" anchor="ctr"/>
                </a:tc>
                <a:tc>
                  <a:txBody>
                    <a:bodyPr/>
                    <a:lstStyle/>
                    <a:p>
                      <a:pPr algn="ctr">
                        <a:lnSpc>
                          <a:spcPct val="100000"/>
                        </a:lnSpc>
                      </a:pPr>
                      <a:r>
                        <a:rPr lang="uk-UA" sz="1050"/>
                        <a:t>3</a:t>
                      </a:r>
                    </a:p>
                  </a:txBody>
                  <a:tcPr marL="28626" marR="28626" marT="0" marB="0" anchor="ctr"/>
                </a:tc>
                <a:tc>
                  <a:txBody>
                    <a:bodyPr/>
                    <a:lstStyle/>
                    <a:p>
                      <a:pPr algn="ctr">
                        <a:lnSpc>
                          <a:spcPct val="100000"/>
                        </a:lnSpc>
                      </a:pPr>
                      <a:r>
                        <a:rPr lang="uk-UA" sz="1050" dirty="0"/>
                        <a:t>14</a:t>
                      </a:r>
                    </a:p>
                  </a:txBody>
                  <a:tcPr marL="28626" marR="28626" marT="0" marB="0" anchor="ctr"/>
                </a:tc>
                <a:tc>
                  <a:txBody>
                    <a:bodyPr/>
                    <a:lstStyle/>
                    <a:p>
                      <a:pPr algn="ctr">
                        <a:lnSpc>
                          <a:spcPct val="100000"/>
                        </a:lnSpc>
                      </a:pPr>
                      <a:r>
                        <a:rPr lang="uk-UA" sz="1050"/>
                        <a:t>6</a:t>
                      </a:r>
                    </a:p>
                  </a:txBody>
                  <a:tcPr marL="28626" marR="28626" marT="0" marB="0" anchor="ctr"/>
                </a:tc>
                <a:tc>
                  <a:txBody>
                    <a:bodyPr/>
                    <a:lstStyle/>
                    <a:p>
                      <a:pPr algn="ctr">
                        <a:lnSpc>
                          <a:spcPct val="100000"/>
                        </a:lnSpc>
                      </a:pPr>
                      <a:r>
                        <a:rPr lang="uk-UA" sz="1050"/>
                        <a:t>10</a:t>
                      </a:r>
                    </a:p>
                  </a:txBody>
                  <a:tcPr marL="28626" marR="28626" marT="0" marB="0" anchor="ctr"/>
                </a:tc>
                <a:tc gridSpan="2">
                  <a:txBody>
                    <a:bodyPr/>
                    <a:lstStyle/>
                    <a:p>
                      <a:pPr algn="ctr">
                        <a:lnSpc>
                          <a:spcPct val="100000"/>
                        </a:lnSpc>
                      </a:pPr>
                      <a:r>
                        <a:rPr lang="uk-UA" sz="1050"/>
                        <a:t>-12</a:t>
                      </a:r>
                    </a:p>
                  </a:txBody>
                  <a:tcPr marL="28626" marR="28626" marT="0" marB="0" anchor="ctr"/>
                </a:tc>
                <a:tc hMerge="1">
                  <a:txBody>
                    <a:bodyPr/>
                    <a:lstStyle/>
                    <a:p>
                      <a:endParaRPr lang="uk-UA"/>
                    </a:p>
                  </a:txBody>
                  <a:tcPr/>
                </a:tc>
                <a:tc>
                  <a:txBody>
                    <a:bodyPr/>
                    <a:lstStyle/>
                    <a:p>
                      <a:pPr algn="ctr">
                        <a:lnSpc>
                          <a:spcPct val="100000"/>
                        </a:lnSpc>
                      </a:pPr>
                      <a:r>
                        <a:rPr lang="uk-UA" sz="1050"/>
                        <a:t>5</a:t>
                      </a:r>
                    </a:p>
                  </a:txBody>
                  <a:tcPr marL="28626" marR="28626" marT="0" marB="0" anchor="ctr"/>
                </a:tc>
                <a:tc>
                  <a:txBody>
                    <a:bodyPr/>
                    <a:lstStyle/>
                    <a:p>
                      <a:pPr algn="ctr">
                        <a:lnSpc>
                          <a:spcPct val="100000"/>
                        </a:lnSpc>
                      </a:pPr>
                      <a:r>
                        <a:rPr lang="uk-UA" sz="1050"/>
                        <a:t>7</a:t>
                      </a:r>
                    </a:p>
                  </a:txBody>
                  <a:tcPr marL="28626" marR="28626" marT="0" marB="0" anchor="ctr"/>
                </a:tc>
                <a:extLst>
                  <a:ext uri="{0D108BD9-81ED-4DB2-BD59-A6C34878D82A}">
                    <a16:rowId xmlns:a16="http://schemas.microsoft.com/office/drawing/2014/main" val="1160778316"/>
                  </a:ext>
                </a:extLst>
              </a:tr>
              <a:tr h="888069">
                <a:tc>
                  <a:txBody>
                    <a:bodyPr/>
                    <a:lstStyle/>
                    <a:p>
                      <a:pPr algn="l">
                        <a:lnSpc>
                          <a:spcPct val="100000"/>
                        </a:lnSpc>
                      </a:pPr>
                      <a:r>
                        <a:rPr lang="uk-UA" sz="1050" dirty="0"/>
                        <a:t>Рівень депресії у військових з ПТСР за методикою «Шкала депресивності Бека»</a:t>
                      </a:r>
                    </a:p>
                  </a:txBody>
                  <a:tcPr marL="28626" marR="28626" marT="0" marB="0" anchor="b"/>
                </a:tc>
                <a:tc>
                  <a:txBody>
                    <a:bodyPr/>
                    <a:lstStyle/>
                    <a:p>
                      <a:pPr algn="ctr">
                        <a:lnSpc>
                          <a:spcPct val="100000"/>
                        </a:lnSpc>
                      </a:pPr>
                      <a:r>
                        <a:rPr lang="uk-UA" sz="1050"/>
                        <a:t>17</a:t>
                      </a:r>
                    </a:p>
                  </a:txBody>
                  <a:tcPr marL="28626" marR="28626" marT="0" marB="0" anchor="ctr"/>
                </a:tc>
                <a:tc>
                  <a:txBody>
                    <a:bodyPr/>
                    <a:lstStyle/>
                    <a:p>
                      <a:pPr algn="ctr">
                        <a:lnSpc>
                          <a:spcPct val="100000"/>
                        </a:lnSpc>
                      </a:pPr>
                      <a:r>
                        <a:rPr lang="uk-UA" sz="1050"/>
                        <a:t>9</a:t>
                      </a:r>
                    </a:p>
                  </a:txBody>
                  <a:tcPr marL="28626" marR="28626" marT="0" marB="0" anchor="ctr"/>
                </a:tc>
                <a:tc>
                  <a:txBody>
                    <a:bodyPr/>
                    <a:lstStyle/>
                    <a:p>
                      <a:pPr algn="ctr">
                        <a:lnSpc>
                          <a:spcPct val="100000"/>
                        </a:lnSpc>
                      </a:pPr>
                      <a:r>
                        <a:rPr lang="uk-UA" sz="1050"/>
                        <a:t>4</a:t>
                      </a:r>
                    </a:p>
                  </a:txBody>
                  <a:tcPr marL="28626" marR="28626" marT="0" marB="0" anchor="ctr"/>
                </a:tc>
                <a:tc>
                  <a:txBody>
                    <a:bodyPr/>
                    <a:lstStyle/>
                    <a:p>
                      <a:pPr algn="ctr">
                        <a:lnSpc>
                          <a:spcPct val="100000"/>
                        </a:lnSpc>
                      </a:pPr>
                      <a:r>
                        <a:rPr lang="uk-UA" sz="1050" dirty="0"/>
                        <a:t>9</a:t>
                      </a:r>
                    </a:p>
                  </a:txBody>
                  <a:tcPr marL="28626" marR="28626" marT="0" marB="0" anchor="ctr"/>
                </a:tc>
                <a:tc>
                  <a:txBody>
                    <a:bodyPr/>
                    <a:lstStyle/>
                    <a:p>
                      <a:pPr algn="ctr">
                        <a:lnSpc>
                          <a:spcPct val="100000"/>
                        </a:lnSpc>
                      </a:pPr>
                      <a:r>
                        <a:rPr lang="uk-UA" sz="1050" dirty="0"/>
                        <a:t>13</a:t>
                      </a:r>
                    </a:p>
                  </a:txBody>
                  <a:tcPr marL="28626" marR="28626" marT="0" marB="0" anchor="ctr"/>
                </a:tc>
                <a:tc>
                  <a:txBody>
                    <a:bodyPr/>
                    <a:lstStyle/>
                    <a:p>
                      <a:pPr algn="ctr">
                        <a:lnSpc>
                          <a:spcPct val="100000"/>
                        </a:lnSpc>
                      </a:pPr>
                      <a:r>
                        <a:rPr lang="uk-UA" sz="1050"/>
                        <a:t>8</a:t>
                      </a:r>
                    </a:p>
                  </a:txBody>
                  <a:tcPr marL="28626" marR="28626" marT="0" marB="0" anchor="ctr"/>
                </a:tc>
                <a:tc gridSpan="2">
                  <a:txBody>
                    <a:bodyPr/>
                    <a:lstStyle/>
                    <a:p>
                      <a:pPr algn="ctr">
                        <a:lnSpc>
                          <a:spcPct val="100000"/>
                        </a:lnSpc>
                      </a:pPr>
                      <a:r>
                        <a:rPr lang="uk-UA" sz="1050"/>
                        <a:t>-8</a:t>
                      </a:r>
                    </a:p>
                  </a:txBody>
                  <a:tcPr marL="28626" marR="28626" marT="0" marB="0" anchor="ctr"/>
                </a:tc>
                <a:tc hMerge="1">
                  <a:txBody>
                    <a:bodyPr/>
                    <a:lstStyle/>
                    <a:p>
                      <a:endParaRPr lang="uk-UA"/>
                    </a:p>
                  </a:txBody>
                  <a:tcPr/>
                </a:tc>
                <a:tc>
                  <a:txBody>
                    <a:bodyPr/>
                    <a:lstStyle/>
                    <a:p>
                      <a:pPr algn="ctr">
                        <a:lnSpc>
                          <a:spcPct val="100000"/>
                        </a:lnSpc>
                      </a:pPr>
                      <a:r>
                        <a:rPr lang="uk-UA" sz="1050"/>
                        <a:t>4</a:t>
                      </a:r>
                    </a:p>
                  </a:txBody>
                  <a:tcPr marL="28626" marR="28626" marT="0" marB="0" anchor="ctr"/>
                </a:tc>
                <a:tc>
                  <a:txBody>
                    <a:bodyPr/>
                    <a:lstStyle/>
                    <a:p>
                      <a:pPr algn="ctr">
                        <a:lnSpc>
                          <a:spcPct val="100000"/>
                        </a:lnSpc>
                      </a:pPr>
                      <a:r>
                        <a:rPr lang="uk-UA" sz="1050"/>
                        <a:t>4</a:t>
                      </a:r>
                    </a:p>
                  </a:txBody>
                  <a:tcPr marL="28626" marR="28626" marT="0" marB="0" anchor="ctr"/>
                </a:tc>
                <a:extLst>
                  <a:ext uri="{0D108BD9-81ED-4DB2-BD59-A6C34878D82A}">
                    <a16:rowId xmlns:a16="http://schemas.microsoft.com/office/drawing/2014/main" val="2350092511"/>
                  </a:ext>
                </a:extLst>
              </a:tr>
              <a:tr h="500830">
                <a:tc>
                  <a:txBody>
                    <a:bodyPr/>
                    <a:lstStyle/>
                    <a:p>
                      <a:pPr algn="l">
                        <a:lnSpc>
                          <a:spcPct val="100000"/>
                        </a:lnSpc>
                      </a:pPr>
                      <a:r>
                        <a:rPr lang="uk-UA" sz="1050"/>
                        <a:t>Рівень тривоги, депресії та ПТСР за короткою шкалою</a:t>
                      </a:r>
                    </a:p>
                  </a:txBody>
                  <a:tcPr marL="28626" marR="28626" marT="0" marB="0" anchor="b"/>
                </a:tc>
                <a:tc>
                  <a:txBody>
                    <a:bodyPr/>
                    <a:lstStyle/>
                    <a:p>
                      <a:pPr algn="ctr">
                        <a:lnSpc>
                          <a:spcPct val="100000"/>
                        </a:lnSpc>
                      </a:pPr>
                      <a:r>
                        <a:rPr lang="uk-UA" sz="1050"/>
                        <a:t>15</a:t>
                      </a:r>
                    </a:p>
                  </a:txBody>
                  <a:tcPr marL="28626" marR="28626" marT="0" marB="0" anchor="ctr"/>
                </a:tc>
                <a:tc>
                  <a:txBody>
                    <a:bodyPr/>
                    <a:lstStyle/>
                    <a:p>
                      <a:pPr algn="ctr">
                        <a:lnSpc>
                          <a:spcPct val="100000"/>
                        </a:lnSpc>
                      </a:pPr>
                      <a:r>
                        <a:rPr lang="uk-UA" sz="1050"/>
                        <a:t>13</a:t>
                      </a:r>
                    </a:p>
                  </a:txBody>
                  <a:tcPr marL="28626" marR="28626" marT="0" marB="0" anchor="ctr"/>
                </a:tc>
                <a:tc>
                  <a:txBody>
                    <a:bodyPr/>
                    <a:lstStyle/>
                    <a:p>
                      <a:pPr algn="ctr">
                        <a:lnSpc>
                          <a:spcPct val="100000"/>
                        </a:lnSpc>
                      </a:pPr>
                      <a:r>
                        <a:rPr lang="uk-UA" sz="1050"/>
                        <a:t>2</a:t>
                      </a:r>
                    </a:p>
                  </a:txBody>
                  <a:tcPr marL="28626" marR="28626" marT="0" marB="0" anchor="ctr"/>
                </a:tc>
                <a:tc>
                  <a:txBody>
                    <a:bodyPr/>
                    <a:lstStyle/>
                    <a:p>
                      <a:pPr algn="ctr">
                        <a:lnSpc>
                          <a:spcPct val="100000"/>
                        </a:lnSpc>
                      </a:pPr>
                      <a:r>
                        <a:rPr lang="uk-UA" sz="1050"/>
                        <a:t>9</a:t>
                      </a:r>
                    </a:p>
                  </a:txBody>
                  <a:tcPr marL="28626" marR="28626" marT="0" marB="0" anchor="ctr"/>
                </a:tc>
                <a:tc>
                  <a:txBody>
                    <a:bodyPr/>
                    <a:lstStyle/>
                    <a:p>
                      <a:pPr algn="ctr">
                        <a:lnSpc>
                          <a:spcPct val="100000"/>
                        </a:lnSpc>
                      </a:pPr>
                      <a:r>
                        <a:rPr lang="uk-UA" sz="1050"/>
                        <a:t>14</a:t>
                      </a:r>
                    </a:p>
                  </a:txBody>
                  <a:tcPr marL="28626" marR="28626" marT="0" marB="0" anchor="ctr"/>
                </a:tc>
                <a:tc>
                  <a:txBody>
                    <a:bodyPr/>
                    <a:lstStyle/>
                    <a:p>
                      <a:pPr algn="ctr">
                        <a:lnSpc>
                          <a:spcPct val="100000"/>
                        </a:lnSpc>
                      </a:pPr>
                      <a:r>
                        <a:rPr lang="uk-UA" sz="1050"/>
                        <a:t>7</a:t>
                      </a:r>
                    </a:p>
                  </a:txBody>
                  <a:tcPr marL="28626" marR="28626" marT="0" marB="0" anchor="ctr"/>
                </a:tc>
                <a:tc gridSpan="2">
                  <a:txBody>
                    <a:bodyPr/>
                    <a:lstStyle/>
                    <a:p>
                      <a:pPr algn="ctr">
                        <a:lnSpc>
                          <a:spcPct val="100000"/>
                        </a:lnSpc>
                      </a:pPr>
                      <a:r>
                        <a:rPr lang="uk-UA" sz="1050"/>
                        <a:t>-6</a:t>
                      </a:r>
                    </a:p>
                  </a:txBody>
                  <a:tcPr marL="28626" marR="28626" marT="0" marB="0" anchor="ctr"/>
                </a:tc>
                <a:tc hMerge="1">
                  <a:txBody>
                    <a:bodyPr/>
                    <a:lstStyle/>
                    <a:p>
                      <a:endParaRPr lang="uk-UA"/>
                    </a:p>
                  </a:txBody>
                  <a:tcPr/>
                </a:tc>
                <a:tc>
                  <a:txBody>
                    <a:bodyPr/>
                    <a:lstStyle/>
                    <a:p>
                      <a:pPr algn="ctr">
                        <a:lnSpc>
                          <a:spcPct val="100000"/>
                        </a:lnSpc>
                      </a:pPr>
                      <a:r>
                        <a:rPr lang="uk-UA" sz="1050"/>
                        <a:t>1</a:t>
                      </a:r>
                    </a:p>
                  </a:txBody>
                  <a:tcPr marL="28626" marR="28626" marT="0" marB="0" anchor="ctr"/>
                </a:tc>
                <a:tc>
                  <a:txBody>
                    <a:bodyPr/>
                    <a:lstStyle/>
                    <a:p>
                      <a:pPr algn="ctr">
                        <a:lnSpc>
                          <a:spcPct val="100000"/>
                        </a:lnSpc>
                      </a:pPr>
                      <a:r>
                        <a:rPr lang="uk-UA" sz="1050"/>
                        <a:t>5</a:t>
                      </a:r>
                    </a:p>
                  </a:txBody>
                  <a:tcPr marL="28626" marR="28626" marT="0" marB="0" anchor="ctr"/>
                </a:tc>
                <a:extLst>
                  <a:ext uri="{0D108BD9-81ED-4DB2-BD59-A6C34878D82A}">
                    <a16:rowId xmlns:a16="http://schemas.microsoft.com/office/drawing/2014/main" val="98036509"/>
                  </a:ext>
                </a:extLst>
              </a:tr>
              <a:tr h="760356">
                <a:tc>
                  <a:txBody>
                    <a:bodyPr/>
                    <a:lstStyle/>
                    <a:p>
                      <a:pPr algn="l">
                        <a:lnSpc>
                          <a:spcPct val="100000"/>
                        </a:lnSpc>
                      </a:pPr>
                      <a:r>
                        <a:rPr lang="uk-UA" sz="1050" dirty="0"/>
                        <a:t>Рівень ПТСР військових за методикою «Опитувальник життєвих подій (LEC5)»</a:t>
                      </a:r>
                    </a:p>
                  </a:txBody>
                  <a:tcPr marL="28626" marR="28626" marT="0" marB="0" anchor="b"/>
                </a:tc>
                <a:tc>
                  <a:txBody>
                    <a:bodyPr/>
                    <a:lstStyle/>
                    <a:p>
                      <a:pPr algn="ctr">
                        <a:lnSpc>
                          <a:spcPct val="100000"/>
                        </a:lnSpc>
                      </a:pPr>
                      <a:r>
                        <a:rPr lang="uk-UA" sz="1050"/>
                        <a:t>15</a:t>
                      </a:r>
                    </a:p>
                  </a:txBody>
                  <a:tcPr marL="28626" marR="28626" marT="0" marB="0" anchor="ctr"/>
                </a:tc>
                <a:tc>
                  <a:txBody>
                    <a:bodyPr/>
                    <a:lstStyle/>
                    <a:p>
                      <a:pPr algn="ctr">
                        <a:lnSpc>
                          <a:spcPct val="100000"/>
                        </a:lnSpc>
                      </a:pPr>
                      <a:r>
                        <a:rPr lang="uk-UA" sz="1050"/>
                        <a:t>7</a:t>
                      </a:r>
                    </a:p>
                  </a:txBody>
                  <a:tcPr marL="28626" marR="28626" marT="0" marB="0" anchor="ctr"/>
                </a:tc>
                <a:tc>
                  <a:txBody>
                    <a:bodyPr/>
                    <a:lstStyle/>
                    <a:p>
                      <a:pPr algn="ctr">
                        <a:lnSpc>
                          <a:spcPct val="100000"/>
                        </a:lnSpc>
                      </a:pPr>
                      <a:r>
                        <a:rPr lang="uk-UA" sz="1050"/>
                        <a:t>8</a:t>
                      </a:r>
                    </a:p>
                  </a:txBody>
                  <a:tcPr marL="28626" marR="28626" marT="0" marB="0" anchor="ctr"/>
                </a:tc>
                <a:tc>
                  <a:txBody>
                    <a:bodyPr/>
                    <a:lstStyle/>
                    <a:p>
                      <a:pPr algn="ctr">
                        <a:lnSpc>
                          <a:spcPct val="100000"/>
                        </a:lnSpc>
                      </a:pPr>
                      <a:r>
                        <a:rPr lang="uk-UA" sz="1050"/>
                        <a:t>8</a:t>
                      </a:r>
                    </a:p>
                  </a:txBody>
                  <a:tcPr marL="28626" marR="28626" marT="0" marB="0" anchor="ctr"/>
                </a:tc>
                <a:tc>
                  <a:txBody>
                    <a:bodyPr/>
                    <a:lstStyle/>
                    <a:p>
                      <a:pPr algn="ctr">
                        <a:lnSpc>
                          <a:spcPct val="100000"/>
                        </a:lnSpc>
                      </a:pPr>
                      <a:r>
                        <a:rPr lang="uk-UA" sz="1050"/>
                        <a:t>9</a:t>
                      </a:r>
                    </a:p>
                  </a:txBody>
                  <a:tcPr marL="28626" marR="28626" marT="0" marB="0" anchor="ctr"/>
                </a:tc>
                <a:tc>
                  <a:txBody>
                    <a:bodyPr/>
                    <a:lstStyle/>
                    <a:p>
                      <a:pPr algn="ctr">
                        <a:lnSpc>
                          <a:spcPct val="100000"/>
                        </a:lnSpc>
                      </a:pPr>
                      <a:r>
                        <a:rPr lang="uk-UA" sz="1050"/>
                        <a:t>13</a:t>
                      </a:r>
                    </a:p>
                  </a:txBody>
                  <a:tcPr marL="28626" marR="28626" marT="0" marB="0" anchor="ctr"/>
                </a:tc>
                <a:tc gridSpan="2">
                  <a:txBody>
                    <a:bodyPr/>
                    <a:lstStyle/>
                    <a:p>
                      <a:pPr algn="ctr">
                        <a:lnSpc>
                          <a:spcPct val="100000"/>
                        </a:lnSpc>
                      </a:pPr>
                      <a:r>
                        <a:rPr lang="uk-UA" sz="1050"/>
                        <a:t>-7</a:t>
                      </a:r>
                    </a:p>
                  </a:txBody>
                  <a:tcPr marL="28626" marR="28626" marT="0" marB="0" anchor="ctr"/>
                </a:tc>
                <a:tc hMerge="1">
                  <a:txBody>
                    <a:bodyPr/>
                    <a:lstStyle/>
                    <a:p>
                      <a:endParaRPr lang="uk-UA"/>
                    </a:p>
                  </a:txBody>
                  <a:tcPr/>
                </a:tc>
                <a:tc>
                  <a:txBody>
                    <a:bodyPr/>
                    <a:lstStyle/>
                    <a:p>
                      <a:pPr algn="ctr">
                        <a:lnSpc>
                          <a:spcPct val="100000"/>
                        </a:lnSpc>
                      </a:pPr>
                      <a:r>
                        <a:rPr lang="uk-UA" sz="1050"/>
                        <a:t>2</a:t>
                      </a:r>
                    </a:p>
                  </a:txBody>
                  <a:tcPr marL="28626" marR="28626" marT="0" marB="0" anchor="ctr"/>
                </a:tc>
                <a:tc>
                  <a:txBody>
                    <a:bodyPr/>
                    <a:lstStyle/>
                    <a:p>
                      <a:pPr algn="ctr">
                        <a:lnSpc>
                          <a:spcPct val="100000"/>
                        </a:lnSpc>
                      </a:pPr>
                      <a:r>
                        <a:rPr lang="uk-UA" sz="1050"/>
                        <a:t>5</a:t>
                      </a:r>
                    </a:p>
                  </a:txBody>
                  <a:tcPr marL="28626" marR="28626" marT="0" marB="0" anchor="ctr"/>
                </a:tc>
                <a:extLst>
                  <a:ext uri="{0D108BD9-81ED-4DB2-BD59-A6C34878D82A}">
                    <a16:rowId xmlns:a16="http://schemas.microsoft.com/office/drawing/2014/main" val="1556069785"/>
                  </a:ext>
                </a:extLst>
              </a:tr>
              <a:tr h="1018975">
                <a:tc>
                  <a:txBody>
                    <a:bodyPr/>
                    <a:lstStyle/>
                    <a:p>
                      <a:pPr algn="l">
                        <a:lnSpc>
                          <a:spcPct val="100000"/>
                        </a:lnSpc>
                      </a:pPr>
                      <a:r>
                        <a:rPr lang="uk-UA" sz="1050"/>
                        <a:t>Рівень ПТСР військових за методикою «Міссісіпська шкала посттравматичного стресового розладу»</a:t>
                      </a:r>
                    </a:p>
                  </a:txBody>
                  <a:tcPr marL="28626" marR="28626" marT="0" marB="0" anchor="b"/>
                </a:tc>
                <a:tc>
                  <a:txBody>
                    <a:bodyPr/>
                    <a:lstStyle/>
                    <a:p>
                      <a:pPr algn="ctr">
                        <a:lnSpc>
                          <a:spcPct val="100000"/>
                        </a:lnSpc>
                      </a:pPr>
                      <a:r>
                        <a:rPr lang="uk-UA" sz="1050"/>
                        <a:t>21</a:t>
                      </a:r>
                    </a:p>
                  </a:txBody>
                  <a:tcPr marL="28626" marR="28626" marT="0" marB="0" anchor="ctr"/>
                </a:tc>
                <a:tc>
                  <a:txBody>
                    <a:bodyPr/>
                    <a:lstStyle/>
                    <a:p>
                      <a:pPr algn="ctr">
                        <a:lnSpc>
                          <a:spcPct val="100000"/>
                        </a:lnSpc>
                      </a:pPr>
                      <a:r>
                        <a:rPr lang="uk-UA" sz="1050"/>
                        <a:t>7</a:t>
                      </a:r>
                    </a:p>
                  </a:txBody>
                  <a:tcPr marL="28626" marR="28626" marT="0" marB="0" anchor="ctr"/>
                </a:tc>
                <a:tc>
                  <a:txBody>
                    <a:bodyPr/>
                    <a:lstStyle/>
                    <a:p>
                      <a:pPr algn="ctr">
                        <a:lnSpc>
                          <a:spcPct val="100000"/>
                        </a:lnSpc>
                      </a:pPr>
                      <a:r>
                        <a:rPr lang="uk-UA" sz="1050"/>
                        <a:t>2</a:t>
                      </a:r>
                    </a:p>
                  </a:txBody>
                  <a:tcPr marL="28626" marR="28626" marT="0" marB="0" anchor="ctr"/>
                </a:tc>
                <a:tc>
                  <a:txBody>
                    <a:bodyPr/>
                    <a:lstStyle/>
                    <a:p>
                      <a:pPr algn="ctr">
                        <a:lnSpc>
                          <a:spcPct val="100000"/>
                        </a:lnSpc>
                      </a:pPr>
                      <a:r>
                        <a:rPr lang="uk-UA" sz="1050"/>
                        <a:t>12</a:t>
                      </a:r>
                    </a:p>
                  </a:txBody>
                  <a:tcPr marL="28626" marR="28626" marT="0" marB="0" anchor="ctr"/>
                </a:tc>
                <a:tc>
                  <a:txBody>
                    <a:bodyPr/>
                    <a:lstStyle/>
                    <a:p>
                      <a:pPr algn="ctr">
                        <a:lnSpc>
                          <a:spcPct val="100000"/>
                        </a:lnSpc>
                      </a:pPr>
                      <a:r>
                        <a:rPr lang="uk-UA" sz="1050"/>
                        <a:t>12</a:t>
                      </a:r>
                    </a:p>
                  </a:txBody>
                  <a:tcPr marL="28626" marR="28626" marT="0" marB="0" anchor="ctr"/>
                </a:tc>
                <a:tc>
                  <a:txBody>
                    <a:bodyPr/>
                    <a:lstStyle/>
                    <a:p>
                      <a:pPr algn="ctr">
                        <a:lnSpc>
                          <a:spcPct val="100000"/>
                        </a:lnSpc>
                      </a:pPr>
                      <a:r>
                        <a:rPr lang="uk-UA" sz="1050" dirty="0"/>
                        <a:t>6</a:t>
                      </a:r>
                    </a:p>
                  </a:txBody>
                  <a:tcPr marL="28626" marR="28626" marT="0" marB="0" anchor="ctr"/>
                </a:tc>
                <a:tc gridSpan="2">
                  <a:txBody>
                    <a:bodyPr/>
                    <a:lstStyle/>
                    <a:p>
                      <a:pPr algn="ctr">
                        <a:lnSpc>
                          <a:spcPct val="100000"/>
                        </a:lnSpc>
                      </a:pPr>
                      <a:r>
                        <a:rPr lang="uk-UA" sz="1050"/>
                        <a:t>-9</a:t>
                      </a:r>
                    </a:p>
                  </a:txBody>
                  <a:tcPr marL="28626" marR="28626" marT="0" marB="0" anchor="ctr"/>
                </a:tc>
                <a:tc hMerge="1">
                  <a:txBody>
                    <a:bodyPr/>
                    <a:lstStyle/>
                    <a:p>
                      <a:endParaRPr lang="uk-UA"/>
                    </a:p>
                  </a:txBody>
                  <a:tcPr/>
                </a:tc>
                <a:tc>
                  <a:txBody>
                    <a:bodyPr/>
                    <a:lstStyle/>
                    <a:p>
                      <a:pPr algn="ctr">
                        <a:lnSpc>
                          <a:spcPct val="100000"/>
                        </a:lnSpc>
                      </a:pPr>
                      <a:r>
                        <a:rPr lang="uk-UA" sz="1050"/>
                        <a:t>5</a:t>
                      </a:r>
                    </a:p>
                  </a:txBody>
                  <a:tcPr marL="28626" marR="28626" marT="0" marB="0" anchor="ctr"/>
                </a:tc>
                <a:tc>
                  <a:txBody>
                    <a:bodyPr/>
                    <a:lstStyle/>
                    <a:p>
                      <a:pPr algn="ctr">
                        <a:lnSpc>
                          <a:spcPct val="100000"/>
                        </a:lnSpc>
                      </a:pPr>
                      <a:r>
                        <a:rPr lang="uk-UA" sz="1050" dirty="0"/>
                        <a:t>4</a:t>
                      </a:r>
                    </a:p>
                  </a:txBody>
                  <a:tcPr marL="28626" marR="28626" marT="0" marB="0" anchor="ctr"/>
                </a:tc>
                <a:extLst>
                  <a:ext uri="{0D108BD9-81ED-4DB2-BD59-A6C34878D82A}">
                    <a16:rowId xmlns:a16="http://schemas.microsoft.com/office/drawing/2014/main" val="3174102219"/>
                  </a:ext>
                </a:extLst>
              </a:tr>
            </a:tbl>
          </a:graphicData>
        </a:graphic>
      </p:graphicFrame>
    </p:spTree>
    <p:extLst>
      <p:ext uri="{BB962C8B-B14F-4D97-AF65-F5344CB8AC3E}">
        <p14:creationId xmlns:p14="http://schemas.microsoft.com/office/powerpoint/2010/main" val="195779015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DDA92C-54C0-4C13-8B7E-47E1F19AC497}"/>
              </a:ext>
            </a:extLst>
          </p:cNvPr>
          <p:cNvSpPr>
            <a:spLocks noGrp="1"/>
          </p:cNvSpPr>
          <p:nvPr>
            <p:ph type="title"/>
          </p:nvPr>
        </p:nvSpPr>
        <p:spPr/>
        <p:txBody>
          <a:bodyPr/>
          <a:lstStyle/>
          <a:p>
            <a:pPr algn="ctr"/>
            <a:r>
              <a:rPr lang="uk-UA" dirty="0"/>
              <a:t>Висновок</a:t>
            </a:r>
          </a:p>
        </p:txBody>
      </p:sp>
      <p:sp>
        <p:nvSpPr>
          <p:cNvPr id="4" name="Місце для вмісту 3">
            <a:extLst>
              <a:ext uri="{FF2B5EF4-FFF2-40B4-BE49-F238E27FC236}">
                <a16:creationId xmlns:a16="http://schemas.microsoft.com/office/drawing/2014/main" id="{249F1F55-582B-4CC8-B131-36D5D23285EE}"/>
              </a:ext>
            </a:extLst>
          </p:cNvPr>
          <p:cNvSpPr>
            <a:spLocks noGrp="1"/>
          </p:cNvSpPr>
          <p:nvPr>
            <p:ph sz="half" idx="1"/>
          </p:nvPr>
        </p:nvSpPr>
        <p:spPr>
          <a:xfrm>
            <a:off x="838201" y="1860550"/>
            <a:ext cx="5181600" cy="4743450"/>
          </a:xfrm>
        </p:spPr>
        <p:style>
          <a:lnRef idx="2">
            <a:schemeClr val="accent1"/>
          </a:lnRef>
          <a:fillRef idx="1">
            <a:schemeClr val="lt1"/>
          </a:fillRef>
          <a:effectRef idx="0">
            <a:schemeClr val="accent1"/>
          </a:effectRef>
          <a:fontRef idx="minor">
            <a:schemeClr val="dk1"/>
          </a:fontRef>
        </p:style>
        <p:txBody>
          <a:bodyPr anchor="ctr">
            <a:normAutofit fontScale="62500" lnSpcReduction="20000"/>
          </a:bodyPr>
          <a:lstStyle/>
          <a:p>
            <a:pPr algn="just">
              <a:lnSpc>
                <a:spcPct val="120000"/>
              </a:lnSpc>
              <a:spcBef>
                <a:spcPts val="0"/>
              </a:spcBef>
              <a:buFont typeface="Wingdings" panose="05000000000000000000" pitchFamily="2" charset="2"/>
              <a:buChar char="ü"/>
            </a:pPr>
            <a:r>
              <a:rPr lang="uk-UA" dirty="0"/>
              <a:t>Посттравматичний стресовий розлад (ПТСР) є серйозним психологічним станом, який виникає після травматичних подій, таких як бойові дії, та потребує комплексного підходу до лікування, включаючи психологічну підтримку.</a:t>
            </a:r>
          </a:p>
          <a:p>
            <a:pPr algn="just">
              <a:lnSpc>
                <a:spcPct val="120000"/>
              </a:lnSpc>
              <a:spcBef>
                <a:spcPts val="0"/>
              </a:spcBef>
              <a:buFont typeface="Wingdings" panose="05000000000000000000" pitchFamily="2" charset="2"/>
              <a:buChar char="ü"/>
            </a:pPr>
            <a:r>
              <a:rPr lang="uk-UA" dirty="0"/>
              <a:t>Результати дослідження свідчать, що військові з ПТСР переживають високий рівень стресу, депресії та тривоги, що підкреслює необхідність активної психологічної допомоги для покращення їхнього психоемоційного стану.</a:t>
            </a:r>
          </a:p>
          <a:p>
            <a:pPr algn="just">
              <a:lnSpc>
                <a:spcPct val="120000"/>
              </a:lnSpc>
              <a:spcBef>
                <a:spcPts val="0"/>
              </a:spcBef>
              <a:buFont typeface="Wingdings" panose="05000000000000000000" pitchFamily="2" charset="2"/>
              <a:buChar char="ü"/>
            </a:pPr>
            <a:r>
              <a:rPr lang="uk-UA" dirty="0"/>
              <a:t>Проведені методики, такі як тест </a:t>
            </a:r>
            <a:r>
              <a:rPr lang="uk-UA" dirty="0" err="1"/>
              <a:t>Люшера</a:t>
            </a:r>
            <a:r>
              <a:rPr lang="uk-UA" dirty="0"/>
              <a:t>, шкала депресивності Бека та інші інструменти, виявили наявність серйозних психологічних проблем у більшості респондентів, що потребують корекційних заходів та реабілітаційних програм.</a:t>
            </a:r>
          </a:p>
        </p:txBody>
      </p:sp>
      <p:sp>
        <p:nvSpPr>
          <p:cNvPr id="7" name="Місце для вмісту 6">
            <a:extLst>
              <a:ext uri="{FF2B5EF4-FFF2-40B4-BE49-F238E27FC236}">
                <a16:creationId xmlns:a16="http://schemas.microsoft.com/office/drawing/2014/main" id="{DF9B83B0-3C59-4F1D-950D-3BAE7EE17045}"/>
              </a:ext>
            </a:extLst>
          </p:cNvPr>
          <p:cNvSpPr>
            <a:spLocks noGrp="1"/>
          </p:cNvSpPr>
          <p:nvPr>
            <p:ph sz="half" idx="2"/>
          </p:nvPr>
        </p:nvSpPr>
        <p:spPr>
          <a:xfrm>
            <a:off x="6172200" y="1825624"/>
            <a:ext cx="5181600" cy="4778375"/>
          </a:xfrm>
        </p:spPr>
        <p:style>
          <a:lnRef idx="2">
            <a:schemeClr val="accent1"/>
          </a:lnRef>
          <a:fillRef idx="1">
            <a:schemeClr val="lt1"/>
          </a:fillRef>
          <a:effectRef idx="0">
            <a:schemeClr val="accent1"/>
          </a:effectRef>
          <a:fontRef idx="minor">
            <a:schemeClr val="dk1"/>
          </a:fontRef>
        </p:style>
        <p:txBody>
          <a:bodyPr anchor="ctr">
            <a:normAutofit fontScale="62500" lnSpcReduction="20000"/>
          </a:bodyPr>
          <a:lstStyle/>
          <a:p>
            <a:pPr algn="just">
              <a:lnSpc>
                <a:spcPct val="120000"/>
              </a:lnSpc>
              <a:spcBef>
                <a:spcPts val="0"/>
              </a:spcBef>
              <a:buFont typeface="Wingdings" panose="05000000000000000000" pitchFamily="2" charset="2"/>
              <a:buChar char="ü"/>
            </a:pPr>
            <a:r>
              <a:rPr lang="uk-UA" dirty="0"/>
              <a:t>Застосування корекційної програми психологічної допомоги дало позитивні результати: значне зменшення негативних емоцій, покращення психоемоційного стану та зниження рівня депресії у військових.</a:t>
            </a:r>
          </a:p>
          <a:p>
            <a:pPr algn="just">
              <a:lnSpc>
                <a:spcPct val="120000"/>
              </a:lnSpc>
              <a:spcBef>
                <a:spcPts val="0"/>
              </a:spcBef>
              <a:buFont typeface="Wingdings" panose="05000000000000000000" pitchFamily="2" charset="2"/>
              <a:buChar char="ü"/>
            </a:pPr>
            <a:r>
              <a:rPr lang="uk-UA" dirty="0"/>
              <a:t>Враховуючи отримані результати, можна рекомендувати впровадження комплексних психологічних програм в армійських структурах для підтримки військових, які пережили травматичні події, що сприятиме їх швидшій реабілітації та відновленню психічного здоров’я.</a:t>
            </a:r>
          </a:p>
        </p:txBody>
      </p:sp>
    </p:spTree>
    <p:extLst>
      <p:ext uri="{BB962C8B-B14F-4D97-AF65-F5344CB8AC3E}">
        <p14:creationId xmlns:p14="http://schemas.microsoft.com/office/powerpoint/2010/main" val="246620686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a:extLst>
              <a:ext uri="{FF2B5EF4-FFF2-40B4-BE49-F238E27FC236}">
                <a16:creationId xmlns:a16="http://schemas.microsoft.com/office/drawing/2014/main" id="{58A90038-B96A-4F36-8AC7-8556AA66FAE0}"/>
              </a:ext>
            </a:extLst>
          </p:cNvPr>
          <p:cNvSpPr>
            <a:spLocks noGrp="1"/>
          </p:cNvSpPr>
          <p:nvPr>
            <p:ph type="ctrTitle"/>
          </p:nvPr>
        </p:nvSpPr>
        <p:spPr/>
        <p:txBody>
          <a:bodyPr/>
          <a:lstStyle/>
          <a:p>
            <a:r>
              <a:rPr lang="uk-UA" dirty="0"/>
              <a:t>Дякую за увагу!</a:t>
            </a:r>
          </a:p>
        </p:txBody>
      </p:sp>
    </p:spTree>
    <p:extLst>
      <p:ext uri="{BB962C8B-B14F-4D97-AF65-F5344CB8AC3E}">
        <p14:creationId xmlns:p14="http://schemas.microsoft.com/office/powerpoint/2010/main" val="282957036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94E242-4A14-4AE3-8814-819A76E16E60}"/>
              </a:ext>
            </a:extLst>
          </p:cNvPr>
          <p:cNvSpPr>
            <a:spLocks noGrp="1"/>
          </p:cNvSpPr>
          <p:nvPr>
            <p:ph type="title"/>
          </p:nvPr>
        </p:nvSpPr>
        <p:spPr/>
        <p:txBody>
          <a:bodyPr/>
          <a:lstStyle/>
          <a:p>
            <a:pPr algn="ctr"/>
            <a:r>
              <a:rPr lang="uk-UA" dirty="0"/>
              <a:t>Об'єкт і предмет дослідження</a:t>
            </a:r>
          </a:p>
        </p:txBody>
      </p:sp>
      <p:graphicFrame>
        <p:nvGraphicFramePr>
          <p:cNvPr id="7" name="Місце для вмісту 6">
            <a:extLst>
              <a:ext uri="{FF2B5EF4-FFF2-40B4-BE49-F238E27FC236}">
                <a16:creationId xmlns:a16="http://schemas.microsoft.com/office/drawing/2014/main" id="{26738960-7915-48FF-8DDE-D363A9BED87C}"/>
              </a:ext>
            </a:extLst>
          </p:cNvPr>
          <p:cNvGraphicFramePr>
            <a:graphicFrameLocks noGrp="1"/>
          </p:cNvGraphicFramePr>
          <p:nvPr>
            <p:ph idx="1"/>
            <p:extLst>
              <p:ext uri="{D42A27DB-BD31-4B8C-83A1-F6EECF244321}">
                <p14:modId xmlns:p14="http://schemas.microsoft.com/office/powerpoint/2010/main" val="43283464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133546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F67B2E-24B3-4BC0-9B44-E327A380BAC5}"/>
              </a:ext>
            </a:extLst>
          </p:cNvPr>
          <p:cNvSpPr>
            <a:spLocks noGrp="1"/>
          </p:cNvSpPr>
          <p:nvPr>
            <p:ph type="title"/>
          </p:nvPr>
        </p:nvSpPr>
        <p:spPr/>
        <p:txBody>
          <a:bodyPr/>
          <a:lstStyle/>
          <a:p>
            <a:pPr algn="ctr"/>
            <a:r>
              <a:rPr lang="uk-UA" dirty="0"/>
              <a:t>Мета і гіпотеза дослідження</a:t>
            </a:r>
          </a:p>
        </p:txBody>
      </p:sp>
      <p:graphicFrame>
        <p:nvGraphicFramePr>
          <p:cNvPr id="4" name="Місце для вмісту 3">
            <a:extLst>
              <a:ext uri="{FF2B5EF4-FFF2-40B4-BE49-F238E27FC236}">
                <a16:creationId xmlns:a16="http://schemas.microsoft.com/office/drawing/2014/main" id="{CE42CC4B-CDAC-4013-93E9-958FE4B2DE80}"/>
              </a:ext>
            </a:extLst>
          </p:cNvPr>
          <p:cNvGraphicFramePr>
            <a:graphicFrameLocks noGrp="1"/>
          </p:cNvGraphicFramePr>
          <p:nvPr>
            <p:ph idx="1"/>
            <p:extLst>
              <p:ext uri="{D42A27DB-BD31-4B8C-83A1-F6EECF244321}">
                <p14:modId xmlns:p14="http://schemas.microsoft.com/office/powerpoint/2010/main" val="2132474167"/>
              </p:ext>
            </p:extLst>
          </p:nvPr>
        </p:nvGraphicFramePr>
        <p:xfrm>
          <a:off x="368300" y="1447800"/>
          <a:ext cx="11099800" cy="5308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2908503"/>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1540F5-7BC4-495A-B48C-95998981D087}"/>
              </a:ext>
            </a:extLst>
          </p:cNvPr>
          <p:cNvSpPr>
            <a:spLocks noGrp="1"/>
          </p:cNvSpPr>
          <p:nvPr>
            <p:ph type="title"/>
          </p:nvPr>
        </p:nvSpPr>
        <p:spPr/>
        <p:txBody>
          <a:bodyPr/>
          <a:lstStyle/>
          <a:p>
            <a:pPr algn="ctr"/>
            <a:r>
              <a:rPr lang="uk-UA" dirty="0"/>
              <a:t>Завдання дослідження</a:t>
            </a:r>
          </a:p>
        </p:txBody>
      </p:sp>
      <p:graphicFrame>
        <p:nvGraphicFramePr>
          <p:cNvPr id="4" name="Місце для вмісту 3">
            <a:extLst>
              <a:ext uri="{FF2B5EF4-FFF2-40B4-BE49-F238E27FC236}">
                <a16:creationId xmlns:a16="http://schemas.microsoft.com/office/drawing/2014/main" id="{C7FD1A22-7196-45DB-BF38-42796D38B0D6}"/>
              </a:ext>
            </a:extLst>
          </p:cNvPr>
          <p:cNvGraphicFramePr>
            <a:graphicFrameLocks noGrp="1"/>
          </p:cNvGraphicFramePr>
          <p:nvPr>
            <p:ph idx="1"/>
            <p:extLst>
              <p:ext uri="{D42A27DB-BD31-4B8C-83A1-F6EECF244321}">
                <p14:modId xmlns:p14="http://schemas.microsoft.com/office/powerpoint/2010/main" val="3105560810"/>
              </p:ext>
            </p:extLst>
          </p:nvPr>
        </p:nvGraphicFramePr>
        <p:xfrm>
          <a:off x="565150" y="1825625"/>
          <a:ext cx="11061700" cy="5032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517690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430D90-F699-4724-8E43-CDE8850B0273}"/>
              </a:ext>
            </a:extLst>
          </p:cNvPr>
          <p:cNvSpPr>
            <a:spLocks noGrp="1"/>
          </p:cNvSpPr>
          <p:nvPr>
            <p:ph type="title"/>
          </p:nvPr>
        </p:nvSpPr>
        <p:spPr/>
        <p:txBody>
          <a:bodyPr/>
          <a:lstStyle/>
          <a:p>
            <a:pPr algn="ctr"/>
            <a:r>
              <a:rPr lang="uk-UA" dirty="0"/>
              <a:t>Методи та методики дослідження</a:t>
            </a:r>
          </a:p>
        </p:txBody>
      </p:sp>
      <p:graphicFrame>
        <p:nvGraphicFramePr>
          <p:cNvPr id="7" name="Місце для вмісту 6">
            <a:extLst>
              <a:ext uri="{FF2B5EF4-FFF2-40B4-BE49-F238E27FC236}">
                <a16:creationId xmlns:a16="http://schemas.microsoft.com/office/drawing/2014/main" id="{3EA71AD9-BC05-4FE2-A15B-990F81667AF8}"/>
              </a:ext>
            </a:extLst>
          </p:cNvPr>
          <p:cNvGraphicFramePr>
            <a:graphicFrameLocks noGrp="1"/>
          </p:cNvGraphicFramePr>
          <p:nvPr>
            <p:ph sz="half" idx="1"/>
            <p:extLst>
              <p:ext uri="{D42A27DB-BD31-4B8C-83A1-F6EECF244321}">
                <p14:modId xmlns:p14="http://schemas.microsoft.com/office/powerpoint/2010/main" val="644004098"/>
              </p:ext>
            </p:extLst>
          </p:nvPr>
        </p:nvGraphicFramePr>
        <p:xfrm>
          <a:off x="838200" y="1825625"/>
          <a:ext cx="5181600" cy="4983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Місце для вмісту 9">
            <a:extLst>
              <a:ext uri="{FF2B5EF4-FFF2-40B4-BE49-F238E27FC236}">
                <a16:creationId xmlns:a16="http://schemas.microsoft.com/office/drawing/2014/main" id="{DC3C800E-9287-4CE7-B9CF-FB075663293B}"/>
              </a:ext>
            </a:extLst>
          </p:cNvPr>
          <p:cNvGraphicFramePr>
            <a:graphicFrameLocks noGrp="1"/>
          </p:cNvGraphicFramePr>
          <p:nvPr>
            <p:ph sz="half" idx="2"/>
            <p:extLst>
              <p:ext uri="{D42A27DB-BD31-4B8C-83A1-F6EECF244321}">
                <p14:modId xmlns:p14="http://schemas.microsoft.com/office/powerpoint/2010/main" val="2911663293"/>
              </p:ext>
            </p:extLst>
          </p:nvPr>
        </p:nvGraphicFramePr>
        <p:xfrm>
          <a:off x="6172200" y="1825625"/>
          <a:ext cx="5835190" cy="4351338"/>
        </p:xfrm>
        <a:graphic>
          <a:graphicData uri="http://schemas.openxmlformats.org/drawingml/2006/chart">
            <c:chart xmlns:c="http://schemas.openxmlformats.org/drawingml/2006/chart" xmlns:r="http://schemas.openxmlformats.org/officeDocument/2006/relationships" r:id="rId7"/>
          </a:graphicData>
        </a:graphic>
      </p:graphicFrame>
      <p:sp>
        <p:nvSpPr>
          <p:cNvPr id="9" name="TextBox 8">
            <a:extLst>
              <a:ext uri="{FF2B5EF4-FFF2-40B4-BE49-F238E27FC236}">
                <a16:creationId xmlns:a16="http://schemas.microsoft.com/office/drawing/2014/main" id="{E6B0964E-4423-44F4-9A94-EA6C950B5C0B}"/>
              </a:ext>
            </a:extLst>
          </p:cNvPr>
          <p:cNvSpPr txBox="1"/>
          <p:nvPr/>
        </p:nvSpPr>
        <p:spPr>
          <a:xfrm>
            <a:off x="6042581" y="6263838"/>
            <a:ext cx="6094428" cy="458074"/>
          </a:xfrm>
          <a:prstGeom prst="rect">
            <a:avLst/>
          </a:prstGeom>
          <a:noFill/>
        </p:spPr>
        <p:txBody>
          <a:bodyPr wrap="square">
            <a:spAutoFit/>
          </a:bodyPr>
          <a:lstStyle/>
          <a:p>
            <a:pPr indent="450215" algn="ctr">
              <a:lnSpc>
                <a:spcPct val="150000"/>
              </a:lnSpc>
            </a:pPr>
            <a:r>
              <a:rPr lang="uk-UA" sz="1800" b="1" dirty="0">
                <a:effectLst/>
                <a:latin typeface="Times New Roman" panose="02020603050405020304" pitchFamily="18" charset="0"/>
                <a:ea typeface="Calibri" panose="020F0502020204030204" pitchFamily="34" charset="0"/>
              </a:rPr>
              <a:t>Вікова категорія вибірки дослідження</a:t>
            </a:r>
            <a:endParaRPr lang="uk-UA" sz="1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021032793"/>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CCDB52-2E97-4A8D-8237-173356AF3967}"/>
              </a:ext>
            </a:extLst>
          </p:cNvPr>
          <p:cNvSpPr>
            <a:spLocks noGrp="1"/>
          </p:cNvSpPr>
          <p:nvPr>
            <p:ph type="title"/>
          </p:nvPr>
        </p:nvSpPr>
        <p:spPr>
          <a:xfrm>
            <a:off x="838200" y="365125"/>
            <a:ext cx="10515600" cy="892175"/>
          </a:xfrm>
        </p:spPr>
        <p:txBody>
          <a:bodyPr/>
          <a:lstStyle/>
          <a:p>
            <a:pPr algn="ctr"/>
            <a:r>
              <a:rPr lang="uk-UA" dirty="0"/>
              <a:t>Теоретичний висновок</a:t>
            </a:r>
          </a:p>
        </p:txBody>
      </p:sp>
      <p:sp>
        <p:nvSpPr>
          <p:cNvPr id="3" name="Місце для вмісту 2">
            <a:extLst>
              <a:ext uri="{FF2B5EF4-FFF2-40B4-BE49-F238E27FC236}">
                <a16:creationId xmlns:a16="http://schemas.microsoft.com/office/drawing/2014/main" id="{2FC7F2A7-307F-4268-ACB3-1607A6368F1D}"/>
              </a:ext>
            </a:extLst>
          </p:cNvPr>
          <p:cNvSpPr>
            <a:spLocks noGrp="1"/>
          </p:cNvSpPr>
          <p:nvPr>
            <p:ph sz="half" idx="1"/>
          </p:nvPr>
        </p:nvSpPr>
        <p:spPr>
          <a:xfrm>
            <a:off x="1397000" y="1419225"/>
            <a:ext cx="6921500" cy="1196975"/>
          </a:xfr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anchor="ctr"/>
          <a:lstStyle/>
          <a:p>
            <a:pPr marL="0" indent="0">
              <a:buNone/>
            </a:pPr>
            <a:r>
              <a:rPr lang="uk-UA" sz="1800" dirty="0">
                <a:effectLst/>
                <a:latin typeface="Times New Roman" panose="02020603050405020304" pitchFamily="18" charset="0"/>
                <a:ea typeface="Calibri" panose="020F0502020204030204" pitchFamily="34" charset="0"/>
              </a:rPr>
              <a:t>ПТСР – це психологічний розлад, який розвивається в результаті сильного травматичного впливу загрозливого або катастрофічного характеру, що супроводжується сильним стресом.</a:t>
            </a:r>
            <a:endParaRPr lang="uk-UA" dirty="0"/>
          </a:p>
        </p:txBody>
      </p:sp>
      <p:sp>
        <p:nvSpPr>
          <p:cNvPr id="4" name="Місце для вмісту 3">
            <a:extLst>
              <a:ext uri="{FF2B5EF4-FFF2-40B4-BE49-F238E27FC236}">
                <a16:creationId xmlns:a16="http://schemas.microsoft.com/office/drawing/2014/main" id="{6EDCA083-97B0-4A2F-B56C-D31FA061AAEA}"/>
              </a:ext>
            </a:extLst>
          </p:cNvPr>
          <p:cNvSpPr>
            <a:spLocks noGrp="1"/>
          </p:cNvSpPr>
          <p:nvPr>
            <p:ph sz="half" idx="2"/>
          </p:nvPr>
        </p:nvSpPr>
        <p:spPr>
          <a:xfrm>
            <a:off x="1790700" y="3021787"/>
            <a:ext cx="9436100" cy="1700212"/>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lstStyle/>
          <a:p>
            <a:pPr marL="0" indent="0">
              <a:buNone/>
            </a:pPr>
            <a:r>
              <a:rPr lang="uk-UA" sz="1800" dirty="0">
                <a:effectLst/>
                <a:latin typeface="Times New Roman" panose="02020603050405020304" pitchFamily="18" charset="0"/>
                <a:ea typeface="Calibri" panose="020F0502020204030204" pitchFamily="34" charset="0"/>
              </a:rPr>
              <a:t>Психологічні особливості ПТСР у військових полягають у відсутності відчуття безпеки та стабільності. Вони переживають стресові ситуації, які загрожують їхньому життю та здоров'ю, що може порушити їхнє переконання у власній безпеці та незламності. Другою важливою особливістю є повторювані спогади та відчуття пов'язані з травматичними подіями. Військові можуть страждати від нав'язливих думок, спогадів та кошмарів, пов'язаних із військовими діями або травматичними випадками. </a:t>
            </a:r>
            <a:endParaRPr lang="uk-UA" dirty="0"/>
          </a:p>
        </p:txBody>
      </p:sp>
      <p:sp>
        <p:nvSpPr>
          <p:cNvPr id="6" name="TextBox 5">
            <a:extLst>
              <a:ext uri="{FF2B5EF4-FFF2-40B4-BE49-F238E27FC236}">
                <a16:creationId xmlns:a16="http://schemas.microsoft.com/office/drawing/2014/main" id="{D0A37BEE-5D7E-4210-BAA2-62A1D3A78275}"/>
              </a:ext>
            </a:extLst>
          </p:cNvPr>
          <p:cNvSpPr txBox="1"/>
          <p:nvPr/>
        </p:nvSpPr>
        <p:spPr>
          <a:xfrm>
            <a:off x="2603500" y="5127586"/>
            <a:ext cx="9220200" cy="1200329"/>
          </a:xfrm>
          <a:prstGeom prst="rect">
            <a:avLst/>
          </a:prstGeom>
          <a:solidFill>
            <a:srgbClr val="FFCCCC"/>
          </a:solidFill>
        </p:spPr>
        <p:style>
          <a:lnRef idx="2">
            <a:schemeClr val="accent2"/>
          </a:lnRef>
          <a:fillRef idx="1">
            <a:schemeClr val="lt1"/>
          </a:fillRef>
          <a:effectRef idx="0">
            <a:schemeClr val="accent2"/>
          </a:effectRef>
          <a:fontRef idx="minor">
            <a:schemeClr val="dk1"/>
          </a:fontRef>
        </p:style>
        <p:txBody>
          <a:bodyPr wrap="square" anchor="ctr">
            <a:spAutoFit/>
          </a:bodyPr>
          <a:lstStyle/>
          <a:p>
            <a:r>
              <a:rPr lang="uk-UA" sz="1800" dirty="0">
                <a:effectLst/>
                <a:latin typeface="Times New Roman" panose="02020603050405020304" pitchFamily="18" charset="0"/>
                <a:ea typeface="Calibri" panose="020F0502020204030204" pitchFamily="34" charset="0"/>
              </a:rPr>
              <a:t>Ефективна профілактика, діагностика та лікування ПТСР у військових вимагає комплексного підходу та активної участі психолога. Розуміння психологічних аспектів цього розладу та вчасне надання психологічної допомоги може значно полегшити процес адаптації військових до стресових ситуацій та покращити їхнє психічне здоров’я. </a:t>
            </a:r>
            <a:endParaRPr lang="uk-UA" dirty="0"/>
          </a:p>
        </p:txBody>
      </p:sp>
    </p:spTree>
    <p:extLst>
      <p:ext uri="{BB962C8B-B14F-4D97-AF65-F5344CB8AC3E}">
        <p14:creationId xmlns:p14="http://schemas.microsoft.com/office/powerpoint/2010/main" val="394521247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658524-91A7-4033-B53F-43DF067DCC64}"/>
              </a:ext>
            </a:extLst>
          </p:cNvPr>
          <p:cNvSpPr>
            <a:spLocks noGrp="1"/>
          </p:cNvSpPr>
          <p:nvPr>
            <p:ph type="title"/>
          </p:nvPr>
        </p:nvSpPr>
        <p:spPr>
          <a:xfrm>
            <a:off x="839788" y="1"/>
            <a:ext cx="11352212" cy="1690688"/>
          </a:xfrm>
        </p:spPr>
        <p:txBody>
          <a:bodyPr>
            <a:normAutofit fontScale="90000"/>
          </a:bodyPr>
          <a:lstStyle/>
          <a:p>
            <a:pPr algn="ctr">
              <a:lnSpc>
                <a:spcPct val="100000"/>
              </a:lnSpc>
            </a:pPr>
            <a:r>
              <a:rPr lang="uk-UA" dirty="0"/>
              <a:t>Результати дослідження проявів посттравматичного стресового розладу у військових</a:t>
            </a:r>
          </a:p>
        </p:txBody>
      </p:sp>
      <p:sp>
        <p:nvSpPr>
          <p:cNvPr id="5" name="Місце для тексту 4">
            <a:extLst>
              <a:ext uri="{FF2B5EF4-FFF2-40B4-BE49-F238E27FC236}">
                <a16:creationId xmlns:a16="http://schemas.microsoft.com/office/drawing/2014/main" id="{7A23FA0C-4304-4069-B23A-2B9FDD36F4D6}"/>
              </a:ext>
            </a:extLst>
          </p:cNvPr>
          <p:cNvSpPr>
            <a:spLocks noGrp="1"/>
          </p:cNvSpPr>
          <p:nvPr>
            <p:ph type="body" idx="1"/>
          </p:nvPr>
        </p:nvSpPr>
        <p:spPr>
          <a:xfrm>
            <a:off x="1320800" y="1681163"/>
            <a:ext cx="5419723" cy="823912"/>
          </a:xfrm>
        </p:spPr>
        <p:txBody>
          <a:bodyPr anchor="ctr">
            <a:normAutofit/>
          </a:bodyPr>
          <a:lstStyle/>
          <a:p>
            <a:pPr algn="ctr"/>
            <a:r>
              <a:rPr lang="uk-UA" sz="1800" b="1" dirty="0">
                <a:effectLst/>
                <a:latin typeface="Times New Roman" panose="02020603050405020304" pitchFamily="18" charset="0"/>
                <a:ea typeface="Calibri" panose="020F0502020204030204" pitchFamily="34" charset="0"/>
              </a:rPr>
              <a:t>Результати дослідження психічного стану військових з ПТСР за методикою «Тест </a:t>
            </a:r>
            <a:r>
              <a:rPr lang="uk-UA" sz="1800" b="1" dirty="0" err="1">
                <a:effectLst/>
                <a:latin typeface="Times New Roman" panose="02020603050405020304" pitchFamily="18" charset="0"/>
                <a:ea typeface="Calibri" panose="020F0502020204030204" pitchFamily="34" charset="0"/>
              </a:rPr>
              <a:t>Люшера</a:t>
            </a:r>
            <a:r>
              <a:rPr lang="uk-UA" sz="1800" b="1" dirty="0">
                <a:effectLst/>
                <a:latin typeface="Times New Roman" panose="02020603050405020304" pitchFamily="18" charset="0"/>
                <a:ea typeface="Calibri" panose="020F0502020204030204" pitchFamily="34" charset="0"/>
              </a:rPr>
              <a:t>»</a:t>
            </a:r>
            <a:endParaRPr lang="uk-UA" sz="1800" dirty="0">
              <a:effectLst/>
              <a:latin typeface="Times New Roman" panose="02020603050405020304" pitchFamily="18" charset="0"/>
              <a:ea typeface="Calibri" panose="020F0502020204030204" pitchFamily="34" charset="0"/>
            </a:endParaRPr>
          </a:p>
        </p:txBody>
      </p:sp>
      <p:graphicFrame>
        <p:nvGraphicFramePr>
          <p:cNvPr id="9" name="Місце для вмісту 8">
            <a:extLst>
              <a:ext uri="{FF2B5EF4-FFF2-40B4-BE49-F238E27FC236}">
                <a16:creationId xmlns:a16="http://schemas.microsoft.com/office/drawing/2014/main" id="{7EFE1400-72A1-4CFE-84D3-FEE2DAA0E5E6}"/>
              </a:ext>
            </a:extLst>
          </p:cNvPr>
          <p:cNvGraphicFramePr>
            <a:graphicFrameLocks noGrp="1"/>
          </p:cNvGraphicFramePr>
          <p:nvPr>
            <p:ph sz="half" idx="2"/>
            <p:extLst>
              <p:ext uri="{D42A27DB-BD31-4B8C-83A1-F6EECF244321}">
                <p14:modId xmlns:p14="http://schemas.microsoft.com/office/powerpoint/2010/main" val="249083660"/>
              </p:ext>
            </p:extLst>
          </p:nvPr>
        </p:nvGraphicFramePr>
        <p:xfrm>
          <a:off x="268288" y="2505076"/>
          <a:ext cx="6577012" cy="4152901"/>
        </p:xfrm>
        <a:graphic>
          <a:graphicData uri="http://schemas.openxmlformats.org/drawingml/2006/table">
            <a:tbl>
              <a:tblPr firstRow="1" firstCol="1" bandRow="1">
                <a:tableStyleId>{BC89EF96-8CEA-46FF-86C4-4CE0E7609802}</a:tableStyleId>
              </a:tblPr>
              <a:tblGrid>
                <a:gridCol w="1443813">
                  <a:extLst>
                    <a:ext uri="{9D8B030D-6E8A-4147-A177-3AD203B41FA5}">
                      <a16:colId xmlns:a16="http://schemas.microsoft.com/office/drawing/2014/main" val="1442407649"/>
                    </a:ext>
                  </a:extLst>
                </a:gridCol>
                <a:gridCol w="632374">
                  <a:extLst>
                    <a:ext uri="{9D8B030D-6E8A-4147-A177-3AD203B41FA5}">
                      <a16:colId xmlns:a16="http://schemas.microsoft.com/office/drawing/2014/main" val="1304572226"/>
                    </a:ext>
                  </a:extLst>
                </a:gridCol>
                <a:gridCol w="1233569">
                  <a:extLst>
                    <a:ext uri="{9D8B030D-6E8A-4147-A177-3AD203B41FA5}">
                      <a16:colId xmlns:a16="http://schemas.microsoft.com/office/drawing/2014/main" val="1690451598"/>
                    </a:ext>
                  </a:extLst>
                </a:gridCol>
                <a:gridCol w="1337971">
                  <a:extLst>
                    <a:ext uri="{9D8B030D-6E8A-4147-A177-3AD203B41FA5}">
                      <a16:colId xmlns:a16="http://schemas.microsoft.com/office/drawing/2014/main" val="3240930328"/>
                    </a:ext>
                  </a:extLst>
                </a:gridCol>
                <a:gridCol w="1929285">
                  <a:extLst>
                    <a:ext uri="{9D8B030D-6E8A-4147-A177-3AD203B41FA5}">
                      <a16:colId xmlns:a16="http://schemas.microsoft.com/office/drawing/2014/main" val="3906324484"/>
                    </a:ext>
                  </a:extLst>
                </a:gridCol>
              </a:tblGrid>
              <a:tr h="866593">
                <a:tc>
                  <a:txBody>
                    <a:bodyPr/>
                    <a:lstStyle/>
                    <a:p>
                      <a:pPr algn="l">
                        <a:lnSpc>
                          <a:spcPct val="100000"/>
                        </a:lnSpc>
                      </a:pPr>
                      <a:r>
                        <a:rPr lang="uk-UA" sz="1200" dirty="0">
                          <a:effectLst/>
                        </a:rPr>
                        <a:t> Колір/ показник</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dirty="0">
                          <a:effectLst/>
                        </a:rPr>
                        <a:t>К-сть осіб</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dirty="0">
                          <a:effectLst/>
                        </a:rPr>
                        <a:t>Частка в структурі, %</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dirty="0">
                          <a:effectLst/>
                        </a:rPr>
                        <a:t>Емоційний стан</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dirty="0">
                          <a:effectLst/>
                        </a:rPr>
                        <a:t>Глибинні психоемоційні конфлікти</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162216001"/>
                  </a:ext>
                </a:extLst>
              </a:tr>
              <a:tr h="264856">
                <a:tc>
                  <a:txBody>
                    <a:bodyPr/>
                    <a:lstStyle/>
                    <a:p>
                      <a:pPr algn="l">
                        <a:lnSpc>
                          <a:spcPct val="100000"/>
                        </a:lnSpc>
                      </a:pPr>
                      <a:r>
                        <a:rPr lang="uk-UA" sz="1200">
                          <a:effectLst/>
                        </a:rPr>
                        <a:t>Червоний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11</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dirty="0">
                          <a:effectLst/>
                        </a:rPr>
                        <a:t>18,3</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Агресивний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Конфлікт з агресією</a:t>
                      </a:r>
                      <a:endParaRPr lang="uk-UA" sz="140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567459903"/>
                  </a:ext>
                </a:extLst>
              </a:tr>
              <a:tr h="264856">
                <a:tc>
                  <a:txBody>
                    <a:bodyPr/>
                    <a:lstStyle/>
                    <a:p>
                      <a:pPr algn="l">
                        <a:lnSpc>
                          <a:spcPct val="100000"/>
                        </a:lnSpc>
                      </a:pPr>
                      <a:r>
                        <a:rPr lang="uk-UA" sz="1200">
                          <a:effectLst/>
                        </a:rPr>
                        <a:t>Чорний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11</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dirty="0">
                          <a:effectLst/>
                        </a:rPr>
                        <a:t>18,3</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Песимістичний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Схильність до депресії</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257282814"/>
                  </a:ext>
                </a:extLst>
              </a:tr>
              <a:tr h="264856">
                <a:tc>
                  <a:txBody>
                    <a:bodyPr/>
                    <a:lstStyle/>
                    <a:p>
                      <a:pPr algn="l">
                        <a:lnSpc>
                          <a:spcPct val="100000"/>
                        </a:lnSpc>
                      </a:pPr>
                      <a:r>
                        <a:rPr lang="uk-UA" sz="1200">
                          <a:effectLst/>
                        </a:rPr>
                        <a:t>Зелений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9</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15,0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Стабільний</a:t>
                      </a:r>
                      <a:endParaRPr lang="uk-UA" sz="1400" dirty="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Захисна поведінка</a:t>
                      </a:r>
                      <a:endParaRPr lang="uk-UA" sz="140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3249809192"/>
                  </a:ext>
                </a:extLst>
              </a:tr>
              <a:tr h="264856">
                <a:tc>
                  <a:txBody>
                    <a:bodyPr/>
                    <a:lstStyle/>
                    <a:p>
                      <a:pPr algn="l">
                        <a:lnSpc>
                          <a:spcPct val="100000"/>
                        </a:lnSpc>
                      </a:pPr>
                      <a:r>
                        <a:rPr lang="uk-UA" sz="1200">
                          <a:effectLst/>
                        </a:rPr>
                        <a:t>Коричневий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0,0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Песимістичний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 Пошук спокою</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2937620265"/>
                  </a:ext>
                </a:extLst>
              </a:tr>
              <a:tr h="264856">
                <a:tc>
                  <a:txBody>
                    <a:bodyPr/>
                    <a:lstStyle/>
                    <a:p>
                      <a:pPr algn="l">
                        <a:lnSpc>
                          <a:spcPct val="100000"/>
                        </a:lnSpc>
                      </a:pPr>
                      <a:r>
                        <a:rPr lang="uk-UA" sz="1200">
                          <a:effectLst/>
                        </a:rPr>
                        <a:t>Синій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11</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18,3</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Спокійний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Відсутні</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2950819866"/>
                  </a:ext>
                </a:extLst>
              </a:tr>
              <a:tr h="565724">
                <a:tc>
                  <a:txBody>
                    <a:bodyPr/>
                    <a:lstStyle/>
                    <a:p>
                      <a:pPr algn="l">
                        <a:lnSpc>
                          <a:spcPct val="100000"/>
                        </a:lnSpc>
                      </a:pPr>
                      <a:r>
                        <a:rPr lang="uk-UA" sz="1200">
                          <a:effectLst/>
                        </a:rPr>
                        <a:t>Фіолетовий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0,0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Оптимістичний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Потреба в натхненні</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221410224"/>
                  </a:ext>
                </a:extLst>
              </a:tr>
              <a:tr h="565724">
                <a:tc>
                  <a:txBody>
                    <a:bodyPr/>
                    <a:lstStyle/>
                    <a:p>
                      <a:pPr algn="l">
                        <a:lnSpc>
                          <a:spcPct val="100000"/>
                        </a:lnSpc>
                      </a:pPr>
                      <a:r>
                        <a:rPr lang="uk-UA" sz="1200">
                          <a:effectLst/>
                        </a:rPr>
                        <a:t>Сірий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8</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13,3</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Ізоляція</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Емоційна відстороненість</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1056471108"/>
                  </a:ext>
                </a:extLst>
              </a:tr>
              <a:tr h="565724">
                <a:tc>
                  <a:txBody>
                    <a:bodyPr/>
                    <a:lstStyle/>
                    <a:p>
                      <a:pPr algn="l">
                        <a:lnSpc>
                          <a:spcPct val="100000"/>
                        </a:lnSpc>
                      </a:pPr>
                      <a:r>
                        <a:rPr lang="uk-UA" sz="1200">
                          <a:effectLst/>
                        </a:rPr>
                        <a:t>Жовтий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16,7</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Оптимістичний</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Відсутні</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2343326177"/>
                  </a:ext>
                </a:extLst>
              </a:tr>
              <a:tr h="264856">
                <a:tc>
                  <a:txBody>
                    <a:bodyPr/>
                    <a:lstStyle/>
                    <a:p>
                      <a:pPr algn="l">
                        <a:lnSpc>
                          <a:spcPct val="100000"/>
                        </a:lnSpc>
                      </a:pPr>
                      <a:r>
                        <a:rPr lang="uk-UA" sz="1200">
                          <a:effectLst/>
                        </a:rPr>
                        <a:t>Всього</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60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ctr">
                        <a:lnSpc>
                          <a:spcPct val="100000"/>
                        </a:lnSpc>
                      </a:pPr>
                      <a:r>
                        <a:rPr lang="uk-UA" sz="1200">
                          <a:effectLst/>
                        </a:rPr>
                        <a:t>100,0</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a:effectLst/>
                        </a:rPr>
                        <a:t> </a:t>
                      </a:r>
                      <a:endParaRPr lang="uk-UA" sz="1400">
                        <a:effectLst/>
                        <a:latin typeface="Times New Roman" panose="02020603050405020304" pitchFamily="18" charset="0"/>
                        <a:ea typeface="Calibri" panose="020F0502020204030204" pitchFamily="34" charset="0"/>
                      </a:endParaRPr>
                    </a:p>
                  </a:txBody>
                  <a:tcPr marL="62059" marR="62059" marT="0" marB="0" anchor="ctr"/>
                </a:tc>
                <a:tc>
                  <a:txBody>
                    <a:bodyPr/>
                    <a:lstStyle/>
                    <a:p>
                      <a:pPr algn="l">
                        <a:lnSpc>
                          <a:spcPct val="100000"/>
                        </a:lnSpc>
                      </a:pPr>
                      <a:r>
                        <a:rPr lang="uk-UA" sz="1200" dirty="0">
                          <a:effectLst/>
                        </a:rPr>
                        <a:t> </a:t>
                      </a:r>
                      <a:endParaRPr lang="uk-UA" sz="1400" dirty="0">
                        <a:effectLst/>
                        <a:latin typeface="Times New Roman" panose="02020603050405020304" pitchFamily="18" charset="0"/>
                        <a:ea typeface="Calibri" panose="020F0502020204030204" pitchFamily="34" charset="0"/>
                      </a:endParaRPr>
                    </a:p>
                  </a:txBody>
                  <a:tcPr marL="62059" marR="62059" marT="0" marB="0" anchor="ctr"/>
                </a:tc>
                <a:extLst>
                  <a:ext uri="{0D108BD9-81ED-4DB2-BD59-A6C34878D82A}">
                    <a16:rowId xmlns:a16="http://schemas.microsoft.com/office/drawing/2014/main" val="3082844615"/>
                  </a:ext>
                </a:extLst>
              </a:tr>
            </a:tbl>
          </a:graphicData>
        </a:graphic>
      </p:graphicFrame>
      <p:sp>
        <p:nvSpPr>
          <p:cNvPr id="7" name="Місце для тексту 6">
            <a:extLst>
              <a:ext uri="{FF2B5EF4-FFF2-40B4-BE49-F238E27FC236}">
                <a16:creationId xmlns:a16="http://schemas.microsoft.com/office/drawing/2014/main" id="{E91E11EB-5A73-41E5-A9DE-ACE511750102}"/>
              </a:ext>
            </a:extLst>
          </p:cNvPr>
          <p:cNvSpPr>
            <a:spLocks noGrp="1"/>
          </p:cNvSpPr>
          <p:nvPr>
            <p:ph type="body" sz="quarter" idx="3"/>
          </p:nvPr>
        </p:nvSpPr>
        <p:spPr>
          <a:xfrm>
            <a:off x="7061200" y="5925344"/>
            <a:ext cx="5307012" cy="823912"/>
          </a:xfrm>
        </p:spPr>
        <p:txBody>
          <a:bodyPr>
            <a:normAutofit/>
          </a:bodyPr>
          <a:lstStyle/>
          <a:p>
            <a:pPr algn="ctr">
              <a:lnSpc>
                <a:spcPct val="110000"/>
              </a:lnSpc>
              <a:spcBef>
                <a:spcPts val="0"/>
              </a:spcBef>
            </a:pPr>
            <a:r>
              <a:rPr lang="uk-UA" sz="1800" b="1" dirty="0">
                <a:effectLst/>
                <a:latin typeface="Times New Roman" panose="02020603050405020304" pitchFamily="18" charset="0"/>
                <a:ea typeface="Calibri" panose="020F0502020204030204" pitchFamily="34" charset="0"/>
              </a:rPr>
              <a:t> Рівень депресії у військових з ПТСР за методикою «Шкала депресивності Бека»</a:t>
            </a:r>
            <a:endParaRPr lang="uk-UA" sz="1800" dirty="0">
              <a:effectLst/>
              <a:latin typeface="Times New Roman" panose="02020603050405020304" pitchFamily="18" charset="0"/>
              <a:ea typeface="Calibri" panose="020F0502020204030204" pitchFamily="34" charset="0"/>
            </a:endParaRPr>
          </a:p>
        </p:txBody>
      </p:sp>
      <p:graphicFrame>
        <p:nvGraphicFramePr>
          <p:cNvPr id="10" name="Місце для вмісту 9">
            <a:extLst>
              <a:ext uri="{FF2B5EF4-FFF2-40B4-BE49-F238E27FC236}">
                <a16:creationId xmlns:a16="http://schemas.microsoft.com/office/drawing/2014/main" id="{1313840D-AE83-4F3C-8526-804C8C769FAD}"/>
              </a:ext>
            </a:extLst>
          </p:cNvPr>
          <p:cNvGraphicFramePr>
            <a:graphicFrameLocks noGrp="1"/>
          </p:cNvGraphicFramePr>
          <p:nvPr>
            <p:ph sz="quarter" idx="4"/>
            <p:extLst>
              <p:ext uri="{D42A27DB-BD31-4B8C-83A1-F6EECF244321}">
                <p14:modId xmlns:p14="http://schemas.microsoft.com/office/powerpoint/2010/main" val="1334532617"/>
              </p:ext>
            </p:extLst>
          </p:nvPr>
        </p:nvGraphicFramePr>
        <p:xfrm>
          <a:off x="6740524" y="1772443"/>
          <a:ext cx="5183188" cy="41529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122907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32A9CF-8F84-4864-8427-C8F0A9FE8799}"/>
              </a:ext>
            </a:extLst>
          </p:cNvPr>
          <p:cNvSpPr>
            <a:spLocks noGrp="1"/>
          </p:cNvSpPr>
          <p:nvPr>
            <p:ph type="title"/>
          </p:nvPr>
        </p:nvSpPr>
        <p:spPr>
          <a:xfrm>
            <a:off x="457200" y="365125"/>
            <a:ext cx="11734800" cy="1325563"/>
          </a:xfrm>
        </p:spPr>
        <p:txBody>
          <a:bodyPr>
            <a:normAutofit fontScale="90000"/>
          </a:bodyPr>
          <a:lstStyle/>
          <a:p>
            <a:pPr algn="ctr"/>
            <a:r>
              <a:rPr lang="uk-UA" dirty="0"/>
              <a:t>Результати дослідження проявів посттравматичного стресового розладу у військових</a:t>
            </a:r>
          </a:p>
        </p:txBody>
      </p:sp>
      <p:sp>
        <p:nvSpPr>
          <p:cNvPr id="3" name="Місце для тексту 2">
            <a:extLst>
              <a:ext uri="{FF2B5EF4-FFF2-40B4-BE49-F238E27FC236}">
                <a16:creationId xmlns:a16="http://schemas.microsoft.com/office/drawing/2014/main" id="{A798F4CC-54EE-4AA7-8D7F-6300598133BA}"/>
              </a:ext>
            </a:extLst>
          </p:cNvPr>
          <p:cNvSpPr>
            <a:spLocks noGrp="1"/>
          </p:cNvSpPr>
          <p:nvPr>
            <p:ph type="body" idx="1"/>
          </p:nvPr>
        </p:nvSpPr>
        <p:spPr>
          <a:xfrm>
            <a:off x="330200" y="6007514"/>
            <a:ext cx="5157787" cy="823912"/>
          </a:xfrm>
        </p:spPr>
        <p:txBody>
          <a:bodyPr anchor="ctr">
            <a:normAutofit/>
          </a:bodyPr>
          <a:lstStyle/>
          <a:p>
            <a:pPr algn="ctr"/>
            <a:r>
              <a:rPr lang="uk-UA" sz="1800" b="1" dirty="0">
                <a:effectLst/>
                <a:latin typeface="Times New Roman" panose="02020603050405020304" pitchFamily="18" charset="0"/>
                <a:ea typeface="Calibri" panose="020F0502020204030204" pitchFamily="34" charset="0"/>
              </a:rPr>
              <a:t>Рівень тривоги, депресії та ПТСР за короткою шкалою</a:t>
            </a:r>
            <a:endParaRPr lang="uk-UA" sz="1800" dirty="0">
              <a:effectLst/>
              <a:latin typeface="Times New Roman" panose="02020603050405020304" pitchFamily="18" charset="0"/>
              <a:ea typeface="Calibri" panose="020F0502020204030204" pitchFamily="34" charset="0"/>
            </a:endParaRPr>
          </a:p>
        </p:txBody>
      </p:sp>
      <p:graphicFrame>
        <p:nvGraphicFramePr>
          <p:cNvPr id="7" name="Місце для вмісту 6">
            <a:extLst>
              <a:ext uri="{FF2B5EF4-FFF2-40B4-BE49-F238E27FC236}">
                <a16:creationId xmlns:a16="http://schemas.microsoft.com/office/drawing/2014/main" id="{F733AAE8-1EDF-4E2F-8C2B-0FB89140E1A2}"/>
              </a:ext>
            </a:extLst>
          </p:cNvPr>
          <p:cNvGraphicFramePr>
            <a:graphicFrameLocks noGrp="1"/>
          </p:cNvGraphicFramePr>
          <p:nvPr>
            <p:ph sz="half" idx="2"/>
            <p:extLst>
              <p:ext uri="{D42A27DB-BD31-4B8C-83A1-F6EECF244321}">
                <p14:modId xmlns:p14="http://schemas.microsoft.com/office/powerpoint/2010/main" val="3768126700"/>
              </p:ext>
            </p:extLst>
          </p:nvPr>
        </p:nvGraphicFramePr>
        <p:xfrm>
          <a:off x="177801" y="2093119"/>
          <a:ext cx="5157787" cy="3984038"/>
        </p:xfrm>
        <a:graphic>
          <a:graphicData uri="http://schemas.openxmlformats.org/drawingml/2006/chart">
            <c:chart xmlns:c="http://schemas.openxmlformats.org/drawingml/2006/chart" xmlns:r="http://schemas.openxmlformats.org/officeDocument/2006/relationships" r:id="rId2"/>
          </a:graphicData>
        </a:graphic>
      </p:graphicFrame>
      <p:sp>
        <p:nvSpPr>
          <p:cNvPr id="5" name="Місце для тексту 4">
            <a:extLst>
              <a:ext uri="{FF2B5EF4-FFF2-40B4-BE49-F238E27FC236}">
                <a16:creationId xmlns:a16="http://schemas.microsoft.com/office/drawing/2014/main" id="{0B2A0768-2523-47C1-9AC5-AD7AEAE048D9}"/>
              </a:ext>
            </a:extLst>
          </p:cNvPr>
          <p:cNvSpPr>
            <a:spLocks noGrp="1"/>
          </p:cNvSpPr>
          <p:nvPr>
            <p:ph type="body" sz="quarter" idx="3"/>
          </p:nvPr>
        </p:nvSpPr>
        <p:spPr>
          <a:xfrm>
            <a:off x="5335587" y="1681163"/>
            <a:ext cx="6678611" cy="823912"/>
          </a:xfrm>
        </p:spPr>
        <p:txBody>
          <a:bodyPr>
            <a:normAutofit/>
          </a:bodyPr>
          <a:lstStyle/>
          <a:p>
            <a:pPr algn="ctr"/>
            <a:r>
              <a:rPr lang="uk-UA" sz="1800" b="1" dirty="0">
                <a:effectLst/>
                <a:latin typeface="Times New Roman" panose="02020603050405020304" pitchFamily="18" charset="0"/>
                <a:ea typeface="Calibri" panose="020F0502020204030204" pitchFamily="34" charset="0"/>
              </a:rPr>
              <a:t>Результати дослідження травматичного досвіду військових з ПТСР за методикою «Опитувальник життєвих подій (LEC5)»</a:t>
            </a:r>
            <a:endParaRPr lang="uk-UA" sz="1800" dirty="0">
              <a:effectLst/>
              <a:latin typeface="Times New Roman" panose="02020603050405020304" pitchFamily="18" charset="0"/>
              <a:ea typeface="Calibri" panose="020F0502020204030204" pitchFamily="34" charset="0"/>
            </a:endParaRPr>
          </a:p>
        </p:txBody>
      </p:sp>
      <p:graphicFrame>
        <p:nvGraphicFramePr>
          <p:cNvPr id="8" name="Місце для вмісту 7">
            <a:extLst>
              <a:ext uri="{FF2B5EF4-FFF2-40B4-BE49-F238E27FC236}">
                <a16:creationId xmlns:a16="http://schemas.microsoft.com/office/drawing/2014/main" id="{90DDCF06-2658-4239-8703-8CBEE0B24F4D}"/>
              </a:ext>
            </a:extLst>
          </p:cNvPr>
          <p:cNvGraphicFramePr>
            <a:graphicFrameLocks noGrp="1"/>
          </p:cNvGraphicFramePr>
          <p:nvPr>
            <p:ph sz="quarter" idx="4"/>
            <p:extLst>
              <p:ext uri="{D42A27DB-BD31-4B8C-83A1-F6EECF244321}">
                <p14:modId xmlns:p14="http://schemas.microsoft.com/office/powerpoint/2010/main" val="584603431"/>
              </p:ext>
            </p:extLst>
          </p:nvPr>
        </p:nvGraphicFramePr>
        <p:xfrm>
          <a:off x="5487987" y="2616613"/>
          <a:ext cx="6526211" cy="3984036"/>
        </p:xfrm>
        <a:graphic>
          <a:graphicData uri="http://schemas.openxmlformats.org/drawingml/2006/table">
            <a:tbl>
              <a:tblPr firstRow="1" firstCol="1" bandRow="1">
                <a:tableStyleId>{BC89EF96-8CEA-46FF-86C4-4CE0E7609802}</a:tableStyleId>
              </a:tblPr>
              <a:tblGrid>
                <a:gridCol w="2714368">
                  <a:extLst>
                    <a:ext uri="{9D8B030D-6E8A-4147-A177-3AD203B41FA5}">
                      <a16:colId xmlns:a16="http://schemas.microsoft.com/office/drawing/2014/main" val="4290840195"/>
                    </a:ext>
                  </a:extLst>
                </a:gridCol>
                <a:gridCol w="1085607">
                  <a:extLst>
                    <a:ext uri="{9D8B030D-6E8A-4147-A177-3AD203B41FA5}">
                      <a16:colId xmlns:a16="http://schemas.microsoft.com/office/drawing/2014/main" val="1494131235"/>
                    </a:ext>
                  </a:extLst>
                </a:gridCol>
                <a:gridCol w="1306220">
                  <a:extLst>
                    <a:ext uri="{9D8B030D-6E8A-4147-A177-3AD203B41FA5}">
                      <a16:colId xmlns:a16="http://schemas.microsoft.com/office/drawing/2014/main" val="2459177096"/>
                    </a:ext>
                  </a:extLst>
                </a:gridCol>
                <a:gridCol w="1420016">
                  <a:extLst>
                    <a:ext uri="{9D8B030D-6E8A-4147-A177-3AD203B41FA5}">
                      <a16:colId xmlns:a16="http://schemas.microsoft.com/office/drawing/2014/main" val="862061775"/>
                    </a:ext>
                  </a:extLst>
                </a:gridCol>
              </a:tblGrid>
              <a:tr h="547111">
                <a:tc>
                  <a:txBody>
                    <a:bodyPr/>
                    <a:lstStyle/>
                    <a:p>
                      <a:pPr algn="ctr">
                        <a:lnSpc>
                          <a:spcPct val="150000"/>
                        </a:lnSpc>
                      </a:pPr>
                      <a:r>
                        <a:rPr lang="uk-UA" sz="1200" dirty="0">
                          <a:effectLst/>
                        </a:rPr>
                        <a:t>Ідентифікація основних </a:t>
                      </a:r>
                      <a:r>
                        <a:rPr lang="uk-UA" sz="1200" dirty="0" err="1">
                          <a:effectLst/>
                        </a:rPr>
                        <a:t>травмуючих</a:t>
                      </a:r>
                      <a:r>
                        <a:rPr lang="uk-UA" sz="1200" dirty="0">
                          <a:effectLst/>
                        </a:rPr>
                        <a:t> подій</a:t>
                      </a:r>
                      <a:endParaRPr lang="uk-UA" sz="1800" dirty="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К-сть осіб</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Рівень ПТСР</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Частка в структурі, %</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2376267503"/>
                  </a:ext>
                </a:extLst>
              </a:tr>
              <a:tr h="309863">
                <a:tc>
                  <a:txBody>
                    <a:bodyPr/>
                    <a:lstStyle/>
                    <a:p>
                      <a:pPr algn="l">
                        <a:lnSpc>
                          <a:spcPct val="150000"/>
                        </a:lnSpc>
                      </a:pPr>
                      <a:r>
                        <a:rPr lang="uk-UA" sz="1200">
                          <a:effectLst/>
                        </a:rPr>
                        <a:t>Втрата близької людини</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5</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Високий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8,33</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2864749351"/>
                  </a:ext>
                </a:extLst>
              </a:tr>
              <a:tr h="256109">
                <a:tc>
                  <a:txBody>
                    <a:bodyPr/>
                    <a:lstStyle/>
                    <a:p>
                      <a:pPr algn="l">
                        <a:lnSpc>
                          <a:spcPct val="150000"/>
                        </a:lnSpc>
                      </a:pPr>
                      <a:r>
                        <a:rPr lang="uk-UA" sz="1200">
                          <a:effectLst/>
                        </a:rPr>
                        <a:t>Бойовий досвід</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6</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Високий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10,00</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2631295427"/>
                  </a:ext>
                </a:extLst>
              </a:tr>
              <a:tr h="309863">
                <a:tc>
                  <a:txBody>
                    <a:bodyPr/>
                    <a:lstStyle/>
                    <a:p>
                      <a:pPr algn="l">
                        <a:lnSpc>
                          <a:spcPct val="150000"/>
                        </a:lnSpc>
                      </a:pPr>
                      <a:r>
                        <a:rPr lang="uk-UA" sz="1200">
                          <a:effectLst/>
                        </a:rPr>
                        <a:t>Нещасний випадок</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6</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Середній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10,00</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1115427325"/>
                  </a:ext>
                </a:extLst>
              </a:tr>
              <a:tr h="256109">
                <a:tc>
                  <a:txBody>
                    <a:bodyPr/>
                    <a:lstStyle/>
                    <a:p>
                      <a:pPr algn="l">
                        <a:lnSpc>
                          <a:spcPct val="150000"/>
                        </a:lnSpc>
                      </a:pPr>
                      <a:r>
                        <a:rPr lang="uk-UA" sz="1200">
                          <a:effectLst/>
                        </a:rPr>
                        <a:t>Психологічний стрес</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6</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Високий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10,00</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1758528324"/>
                  </a:ext>
                </a:extLst>
              </a:tr>
              <a:tr h="256109">
                <a:tc>
                  <a:txBody>
                    <a:bodyPr/>
                    <a:lstStyle/>
                    <a:p>
                      <a:pPr algn="l">
                        <a:lnSpc>
                          <a:spcPct val="150000"/>
                        </a:lnSpc>
                      </a:pPr>
                      <a:r>
                        <a:rPr lang="uk-UA" sz="1200">
                          <a:effectLst/>
                        </a:rPr>
                        <a:t>Травма</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8</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Середній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13,33</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2228051842"/>
                  </a:ext>
                </a:extLst>
              </a:tr>
              <a:tr h="256109">
                <a:tc>
                  <a:txBody>
                    <a:bodyPr/>
                    <a:lstStyle/>
                    <a:p>
                      <a:pPr algn="l">
                        <a:lnSpc>
                          <a:spcPct val="150000"/>
                        </a:lnSpc>
                      </a:pPr>
                      <a:r>
                        <a:rPr lang="uk-UA" sz="1200">
                          <a:effectLst/>
                        </a:rPr>
                        <a:t>Позбавлення волі</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Високий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1,67</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1862379716"/>
                  </a:ext>
                </a:extLst>
              </a:tr>
              <a:tr h="256109">
                <a:tc>
                  <a:txBody>
                    <a:bodyPr/>
                    <a:lstStyle/>
                    <a:p>
                      <a:pPr algn="l">
                        <a:lnSpc>
                          <a:spcPct val="150000"/>
                        </a:lnSpc>
                      </a:pPr>
                      <a:r>
                        <a:rPr lang="uk-UA" sz="1200">
                          <a:effectLst/>
                        </a:rPr>
                        <a:t>Примус до сексу</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5</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Високий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8,33</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1251890033"/>
                  </a:ext>
                </a:extLst>
              </a:tr>
              <a:tr h="256109">
                <a:tc>
                  <a:txBody>
                    <a:bodyPr/>
                    <a:lstStyle/>
                    <a:p>
                      <a:pPr algn="l">
                        <a:lnSpc>
                          <a:spcPct val="150000"/>
                        </a:lnSpc>
                      </a:pPr>
                      <a:r>
                        <a:rPr lang="uk-UA" sz="1200">
                          <a:effectLst/>
                        </a:rPr>
                        <a:t>Хвороба</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3</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Середній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5,00</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2950309291"/>
                  </a:ext>
                </a:extLst>
              </a:tr>
              <a:tr h="256109">
                <a:tc>
                  <a:txBody>
                    <a:bodyPr/>
                    <a:lstStyle/>
                    <a:p>
                      <a:pPr algn="l">
                        <a:lnSpc>
                          <a:spcPct val="150000"/>
                        </a:lnSpc>
                      </a:pPr>
                      <a:r>
                        <a:rPr lang="uk-UA" sz="1200">
                          <a:effectLst/>
                        </a:rPr>
                        <a:t>Сімейні конфлікти</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2</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Високий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3,33</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3879842774"/>
                  </a:ext>
                </a:extLst>
              </a:tr>
              <a:tr h="256109">
                <a:tc>
                  <a:txBody>
                    <a:bodyPr/>
                    <a:lstStyle/>
                    <a:p>
                      <a:pPr algn="l">
                        <a:lnSpc>
                          <a:spcPct val="150000"/>
                        </a:lnSpc>
                      </a:pPr>
                      <a:r>
                        <a:rPr lang="uk-UA" sz="1200">
                          <a:effectLst/>
                        </a:rPr>
                        <a:t>Природне лихо</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3</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Середній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5,00</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3282950857"/>
                  </a:ext>
                </a:extLst>
              </a:tr>
              <a:tr h="256109">
                <a:tc>
                  <a:txBody>
                    <a:bodyPr/>
                    <a:lstStyle/>
                    <a:p>
                      <a:pPr algn="l">
                        <a:lnSpc>
                          <a:spcPct val="150000"/>
                        </a:lnSpc>
                      </a:pPr>
                      <a:r>
                        <a:rPr lang="uk-UA" sz="1200">
                          <a:effectLst/>
                        </a:rPr>
                        <a:t>Втрата роботи</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2</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Середній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3,33</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2844621482"/>
                  </a:ext>
                </a:extLst>
              </a:tr>
              <a:tr h="256109">
                <a:tc>
                  <a:txBody>
                    <a:bodyPr/>
                    <a:lstStyle/>
                    <a:p>
                      <a:pPr algn="just">
                        <a:lnSpc>
                          <a:spcPct val="150000"/>
                        </a:lnSpc>
                      </a:pPr>
                      <a:r>
                        <a:rPr lang="uk-UA" sz="1200">
                          <a:effectLst/>
                        </a:rPr>
                        <a:t>Відсутність ознак</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13</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Низький</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21,67</a:t>
                      </a:r>
                      <a:endParaRPr lang="uk-UA" sz="180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1585277385"/>
                  </a:ext>
                </a:extLst>
              </a:tr>
              <a:tr h="256109">
                <a:tc>
                  <a:txBody>
                    <a:bodyPr/>
                    <a:lstStyle/>
                    <a:p>
                      <a:pPr algn="just">
                        <a:lnSpc>
                          <a:spcPct val="150000"/>
                        </a:lnSpc>
                      </a:pPr>
                      <a:r>
                        <a:rPr lang="uk-UA" sz="1200" dirty="0">
                          <a:effectLst/>
                        </a:rPr>
                        <a:t>Всього</a:t>
                      </a:r>
                      <a:endParaRPr lang="uk-UA" sz="1800" dirty="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60</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a:effectLst/>
                        </a:rPr>
                        <a:t> </a:t>
                      </a:r>
                      <a:endParaRPr lang="uk-UA" sz="1800">
                        <a:effectLst/>
                        <a:latin typeface="Times New Roman" panose="02020603050405020304" pitchFamily="18" charset="0"/>
                        <a:ea typeface="Calibri" panose="020F0502020204030204" pitchFamily="34" charset="0"/>
                      </a:endParaRPr>
                    </a:p>
                  </a:txBody>
                  <a:tcPr marL="59883" marR="59883" marT="0" marB="0"/>
                </a:tc>
                <a:tc>
                  <a:txBody>
                    <a:bodyPr/>
                    <a:lstStyle/>
                    <a:p>
                      <a:pPr algn="ctr">
                        <a:lnSpc>
                          <a:spcPct val="150000"/>
                        </a:lnSpc>
                      </a:pPr>
                      <a:r>
                        <a:rPr lang="uk-UA" sz="1200" dirty="0">
                          <a:effectLst/>
                        </a:rPr>
                        <a:t>100</a:t>
                      </a:r>
                      <a:endParaRPr lang="uk-UA" sz="1800" dirty="0">
                        <a:effectLst/>
                        <a:latin typeface="Times New Roman" panose="02020603050405020304" pitchFamily="18" charset="0"/>
                        <a:ea typeface="Calibri" panose="020F0502020204030204" pitchFamily="34" charset="0"/>
                      </a:endParaRPr>
                    </a:p>
                  </a:txBody>
                  <a:tcPr marL="59883" marR="59883" marT="0" marB="0"/>
                </a:tc>
                <a:extLst>
                  <a:ext uri="{0D108BD9-81ED-4DB2-BD59-A6C34878D82A}">
                    <a16:rowId xmlns:a16="http://schemas.microsoft.com/office/drawing/2014/main" val="1438102533"/>
                  </a:ext>
                </a:extLst>
              </a:tr>
            </a:tbl>
          </a:graphicData>
        </a:graphic>
      </p:graphicFrame>
    </p:spTree>
    <p:extLst>
      <p:ext uri="{BB962C8B-B14F-4D97-AF65-F5344CB8AC3E}">
        <p14:creationId xmlns:p14="http://schemas.microsoft.com/office/powerpoint/2010/main" val="40660790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3FA4BA-83AE-48F4-9A9F-1E4A98A18FF3}"/>
              </a:ext>
            </a:extLst>
          </p:cNvPr>
          <p:cNvSpPr>
            <a:spLocks noGrp="1"/>
          </p:cNvSpPr>
          <p:nvPr>
            <p:ph type="title"/>
          </p:nvPr>
        </p:nvSpPr>
        <p:spPr/>
        <p:txBody>
          <a:bodyPr>
            <a:normAutofit fontScale="90000"/>
          </a:bodyPr>
          <a:lstStyle/>
          <a:p>
            <a:pPr algn="ctr"/>
            <a:r>
              <a:rPr lang="uk-UA" dirty="0"/>
              <a:t>Результати дослідження проявів посттравматичного стресового розладу у військових</a:t>
            </a:r>
          </a:p>
        </p:txBody>
      </p:sp>
      <p:graphicFrame>
        <p:nvGraphicFramePr>
          <p:cNvPr id="7" name="Місце для вмісту 6">
            <a:extLst>
              <a:ext uri="{FF2B5EF4-FFF2-40B4-BE49-F238E27FC236}">
                <a16:creationId xmlns:a16="http://schemas.microsoft.com/office/drawing/2014/main" id="{EC9A1EDE-8DA9-4E97-9D3D-7CB123828787}"/>
              </a:ext>
            </a:extLst>
          </p:cNvPr>
          <p:cNvGraphicFramePr>
            <a:graphicFrameLocks noGrp="1"/>
          </p:cNvGraphicFramePr>
          <p:nvPr>
            <p:ph idx="1"/>
            <p:extLst>
              <p:ext uri="{D42A27DB-BD31-4B8C-83A1-F6EECF244321}">
                <p14:modId xmlns:p14="http://schemas.microsoft.com/office/powerpoint/2010/main" val="3461982009"/>
              </p:ext>
            </p:extLst>
          </p:nvPr>
        </p:nvGraphicFramePr>
        <p:xfrm>
          <a:off x="5586410" y="1825625"/>
          <a:ext cx="6300790" cy="4841877"/>
        </p:xfrm>
        <a:graphic>
          <a:graphicData uri="http://schemas.openxmlformats.org/drawingml/2006/table">
            <a:tbl>
              <a:tblPr firstRow="1" firstCol="1" bandRow="1">
                <a:tableStyleId>{BC89EF96-8CEA-46FF-86C4-4CE0E7609802}</a:tableStyleId>
              </a:tblPr>
              <a:tblGrid>
                <a:gridCol w="2594604">
                  <a:extLst>
                    <a:ext uri="{9D8B030D-6E8A-4147-A177-3AD203B41FA5}">
                      <a16:colId xmlns:a16="http://schemas.microsoft.com/office/drawing/2014/main" val="2670761900"/>
                    </a:ext>
                  </a:extLst>
                </a:gridCol>
                <a:gridCol w="855062">
                  <a:extLst>
                    <a:ext uri="{9D8B030D-6E8A-4147-A177-3AD203B41FA5}">
                      <a16:colId xmlns:a16="http://schemas.microsoft.com/office/drawing/2014/main" val="2811951255"/>
                    </a:ext>
                  </a:extLst>
                </a:gridCol>
                <a:gridCol w="995978">
                  <a:extLst>
                    <a:ext uri="{9D8B030D-6E8A-4147-A177-3AD203B41FA5}">
                      <a16:colId xmlns:a16="http://schemas.microsoft.com/office/drawing/2014/main" val="1462269857"/>
                    </a:ext>
                  </a:extLst>
                </a:gridCol>
                <a:gridCol w="1855146">
                  <a:extLst>
                    <a:ext uri="{9D8B030D-6E8A-4147-A177-3AD203B41FA5}">
                      <a16:colId xmlns:a16="http://schemas.microsoft.com/office/drawing/2014/main" val="4137241319"/>
                    </a:ext>
                  </a:extLst>
                </a:gridCol>
              </a:tblGrid>
              <a:tr h="1114847">
                <a:tc>
                  <a:txBody>
                    <a:bodyPr/>
                    <a:lstStyle/>
                    <a:p>
                      <a:pPr algn="ctr">
                        <a:lnSpc>
                          <a:spcPct val="100000"/>
                        </a:lnSpc>
                      </a:pPr>
                      <a:r>
                        <a:rPr lang="uk-UA" sz="1200" dirty="0">
                          <a:effectLst/>
                        </a:rPr>
                        <a:t>Наявність симптомів</a:t>
                      </a:r>
                      <a:endParaRPr lang="uk-UA" sz="1400" dirty="0">
                        <a:effectLst/>
                        <a:latin typeface="Times New Roman" panose="02020603050405020304" pitchFamily="18" charset="0"/>
                        <a:ea typeface="Calibri" panose="020F0502020204030204" pitchFamily="34" charset="0"/>
                      </a:endParaRPr>
                    </a:p>
                  </a:txBody>
                  <a:tcPr marL="60476" marR="60476" marT="0" marB="0" anchor="ctr"/>
                </a:tc>
                <a:tc>
                  <a:txBody>
                    <a:bodyPr/>
                    <a:lstStyle/>
                    <a:p>
                      <a:pPr algn="ctr">
                        <a:lnSpc>
                          <a:spcPct val="100000"/>
                        </a:lnSpc>
                      </a:pPr>
                      <a:r>
                        <a:rPr lang="uk-UA" sz="1200">
                          <a:effectLst/>
                        </a:rPr>
                        <a:t>К-сть осіб</a:t>
                      </a:r>
                      <a:endParaRPr lang="uk-UA" sz="1400">
                        <a:effectLst/>
                        <a:latin typeface="Times New Roman" panose="02020603050405020304" pitchFamily="18" charset="0"/>
                        <a:ea typeface="Calibri" panose="020F0502020204030204" pitchFamily="34" charset="0"/>
                      </a:endParaRPr>
                    </a:p>
                  </a:txBody>
                  <a:tcPr marL="60476" marR="60476" marT="0" marB="0" anchor="ctr"/>
                </a:tc>
                <a:tc>
                  <a:txBody>
                    <a:bodyPr/>
                    <a:lstStyle/>
                    <a:p>
                      <a:pPr algn="ctr">
                        <a:lnSpc>
                          <a:spcPct val="100000"/>
                        </a:lnSpc>
                      </a:pPr>
                      <a:r>
                        <a:rPr lang="uk-UA" sz="1200">
                          <a:effectLst/>
                        </a:rPr>
                        <a:t>Частка в структурі, %</a:t>
                      </a:r>
                      <a:endParaRPr lang="uk-UA" sz="1400">
                        <a:effectLst/>
                        <a:latin typeface="Times New Roman" panose="02020603050405020304" pitchFamily="18" charset="0"/>
                        <a:ea typeface="Calibri" panose="020F0502020204030204" pitchFamily="34" charset="0"/>
                      </a:endParaRPr>
                    </a:p>
                  </a:txBody>
                  <a:tcPr marL="60476" marR="60476" marT="0" marB="0" anchor="ctr"/>
                </a:tc>
                <a:tc>
                  <a:txBody>
                    <a:bodyPr/>
                    <a:lstStyle/>
                    <a:p>
                      <a:pPr algn="ctr">
                        <a:lnSpc>
                          <a:spcPct val="100000"/>
                        </a:lnSpc>
                      </a:pPr>
                      <a:r>
                        <a:rPr lang="uk-UA" sz="1200">
                          <a:effectLst/>
                        </a:rPr>
                        <a:t>Рівень ПТСР</a:t>
                      </a:r>
                      <a:endParaRPr lang="uk-UA" sz="1400">
                        <a:effectLst/>
                        <a:latin typeface="Times New Roman" panose="02020603050405020304" pitchFamily="18" charset="0"/>
                        <a:ea typeface="Calibri" panose="020F0502020204030204" pitchFamily="34" charset="0"/>
                      </a:endParaRPr>
                    </a:p>
                  </a:txBody>
                  <a:tcPr marL="60476" marR="60476" marT="0" marB="0" anchor="ctr"/>
                </a:tc>
                <a:extLst>
                  <a:ext uri="{0D108BD9-81ED-4DB2-BD59-A6C34878D82A}">
                    <a16:rowId xmlns:a16="http://schemas.microsoft.com/office/drawing/2014/main" val="317130148"/>
                  </a:ext>
                </a:extLst>
              </a:tr>
              <a:tr h="354217">
                <a:tc>
                  <a:txBody>
                    <a:bodyPr/>
                    <a:lstStyle/>
                    <a:p>
                      <a:pPr algn="l">
                        <a:lnSpc>
                          <a:spcPct val="100000"/>
                        </a:lnSpc>
                      </a:pPr>
                      <a:r>
                        <a:rPr lang="uk-UA" sz="1200" dirty="0">
                          <a:effectLst/>
                        </a:rPr>
                        <a:t>Відсутність ознак</a:t>
                      </a:r>
                      <a:endParaRPr lang="uk-UA" sz="1400" dirty="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6</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10,00</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Низький</a:t>
                      </a:r>
                      <a:endParaRPr lang="uk-UA" sz="140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3273463521"/>
                  </a:ext>
                </a:extLst>
              </a:tr>
              <a:tr h="354217">
                <a:tc>
                  <a:txBody>
                    <a:bodyPr/>
                    <a:lstStyle/>
                    <a:p>
                      <a:pPr algn="l">
                        <a:lnSpc>
                          <a:spcPct val="100000"/>
                        </a:lnSpc>
                      </a:pPr>
                      <a:r>
                        <a:rPr lang="uk-UA" sz="1200">
                          <a:effectLst/>
                        </a:rPr>
                        <a:t>Відсутність симптомів</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11</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18,33</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Низький</a:t>
                      </a:r>
                      <a:endParaRPr lang="uk-UA" sz="140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2625686738"/>
                  </a:ext>
                </a:extLst>
              </a:tr>
              <a:tr h="539077">
                <a:tc>
                  <a:txBody>
                    <a:bodyPr/>
                    <a:lstStyle/>
                    <a:p>
                      <a:pPr algn="l">
                        <a:lnSpc>
                          <a:spcPct val="100000"/>
                        </a:lnSpc>
                      </a:pPr>
                      <a:r>
                        <a:rPr lang="uk-UA" sz="1200" dirty="0">
                          <a:effectLst/>
                        </a:rPr>
                        <a:t>Відсутність суттєвих симптомів</a:t>
                      </a:r>
                      <a:endParaRPr lang="uk-UA" sz="1400" dirty="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2</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dirty="0">
                          <a:effectLst/>
                        </a:rPr>
                        <a:t>3,33</a:t>
                      </a:r>
                      <a:endParaRPr lang="uk-UA" sz="1400" dirty="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Низький</a:t>
                      </a:r>
                      <a:endParaRPr lang="uk-UA" sz="140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499086850"/>
                  </a:ext>
                </a:extLst>
              </a:tr>
              <a:tr h="354217">
                <a:tc>
                  <a:txBody>
                    <a:bodyPr/>
                    <a:lstStyle/>
                    <a:p>
                      <a:pPr algn="l">
                        <a:lnSpc>
                          <a:spcPct val="100000"/>
                        </a:lnSpc>
                      </a:pPr>
                      <a:r>
                        <a:rPr lang="uk-UA" sz="1200">
                          <a:effectLst/>
                        </a:rPr>
                        <a:t>Легкі симптоми збудливості</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9</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15,00</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Середній рівень</a:t>
                      </a:r>
                      <a:endParaRPr lang="uk-UA" sz="140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235036945"/>
                  </a:ext>
                </a:extLst>
              </a:tr>
              <a:tr h="354217">
                <a:tc>
                  <a:txBody>
                    <a:bodyPr/>
                    <a:lstStyle/>
                    <a:p>
                      <a:pPr algn="l">
                        <a:lnSpc>
                          <a:spcPct val="100000"/>
                        </a:lnSpc>
                      </a:pPr>
                      <a:r>
                        <a:rPr lang="uk-UA" sz="1200" dirty="0">
                          <a:effectLst/>
                        </a:rPr>
                        <a:t>Симптоми всіх трьох груп</a:t>
                      </a:r>
                      <a:endParaRPr lang="uk-UA" sz="1400" dirty="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dirty="0">
                          <a:effectLst/>
                        </a:rPr>
                        <a:t>9</a:t>
                      </a:r>
                      <a:endParaRPr lang="uk-UA" sz="1400" dirty="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dirty="0">
                          <a:effectLst/>
                        </a:rPr>
                        <a:t>15,00</a:t>
                      </a:r>
                      <a:endParaRPr lang="uk-UA" sz="1400" dirty="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Високий рівень</a:t>
                      </a:r>
                      <a:endParaRPr lang="uk-UA" sz="140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773253471"/>
                  </a:ext>
                </a:extLst>
              </a:tr>
              <a:tr h="354217">
                <a:tc>
                  <a:txBody>
                    <a:bodyPr/>
                    <a:lstStyle/>
                    <a:p>
                      <a:pPr algn="l">
                        <a:lnSpc>
                          <a:spcPct val="100000"/>
                        </a:lnSpc>
                      </a:pPr>
                      <a:r>
                        <a:rPr lang="uk-UA" sz="1200">
                          <a:effectLst/>
                        </a:rPr>
                        <a:t>Симптоми вторгнення</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7</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11,67</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Високий рівень</a:t>
                      </a:r>
                      <a:endParaRPr lang="uk-UA" sz="140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4055060459"/>
                  </a:ext>
                </a:extLst>
              </a:tr>
              <a:tr h="354217">
                <a:tc>
                  <a:txBody>
                    <a:bodyPr/>
                    <a:lstStyle/>
                    <a:p>
                      <a:pPr algn="l">
                        <a:lnSpc>
                          <a:spcPct val="100000"/>
                        </a:lnSpc>
                      </a:pPr>
                      <a:r>
                        <a:rPr lang="uk-UA" sz="1200">
                          <a:effectLst/>
                        </a:rPr>
                        <a:t>Симптоми збудливості</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8</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13,33</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dirty="0">
                          <a:effectLst/>
                        </a:rPr>
                        <a:t>Високий рівень</a:t>
                      </a:r>
                      <a:endParaRPr lang="uk-UA" sz="1400" dirty="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1522750929"/>
                  </a:ext>
                </a:extLst>
              </a:tr>
              <a:tr h="354217">
                <a:tc>
                  <a:txBody>
                    <a:bodyPr/>
                    <a:lstStyle/>
                    <a:p>
                      <a:pPr algn="l">
                        <a:lnSpc>
                          <a:spcPct val="100000"/>
                        </a:lnSpc>
                      </a:pPr>
                      <a:r>
                        <a:rPr lang="uk-UA" sz="1200">
                          <a:effectLst/>
                        </a:rPr>
                        <a:t>Симптоми уникнення</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7</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11,67</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dirty="0">
                          <a:effectLst/>
                        </a:rPr>
                        <a:t>Високий рівень</a:t>
                      </a:r>
                      <a:endParaRPr lang="uk-UA" sz="1400" dirty="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1133769430"/>
                  </a:ext>
                </a:extLst>
              </a:tr>
              <a:tr h="354217">
                <a:tc>
                  <a:txBody>
                    <a:bodyPr/>
                    <a:lstStyle/>
                    <a:p>
                      <a:pPr algn="l">
                        <a:lnSpc>
                          <a:spcPct val="100000"/>
                        </a:lnSpc>
                      </a:pPr>
                      <a:r>
                        <a:rPr lang="uk-UA" sz="1200">
                          <a:effectLst/>
                        </a:rPr>
                        <a:t>Уникнення та збудливість</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a:effectLst/>
                        </a:rPr>
                        <a:t>1,67</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ctr">
                        <a:lnSpc>
                          <a:spcPct val="100000"/>
                        </a:lnSpc>
                      </a:pPr>
                      <a:r>
                        <a:rPr lang="uk-UA" sz="1200" dirty="0">
                          <a:effectLst/>
                        </a:rPr>
                        <a:t>Високий рівень</a:t>
                      </a:r>
                      <a:endParaRPr lang="uk-UA" sz="1400" dirty="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734426818"/>
                  </a:ext>
                </a:extLst>
              </a:tr>
              <a:tr h="354217">
                <a:tc>
                  <a:txBody>
                    <a:bodyPr/>
                    <a:lstStyle/>
                    <a:p>
                      <a:pPr algn="l">
                        <a:lnSpc>
                          <a:spcPct val="100000"/>
                        </a:lnSpc>
                      </a:pPr>
                      <a:r>
                        <a:rPr lang="uk-UA" sz="1200">
                          <a:effectLst/>
                        </a:rPr>
                        <a:t>Всього</a:t>
                      </a:r>
                      <a:endParaRPr lang="uk-UA" sz="1400">
                        <a:effectLst/>
                        <a:latin typeface="Times New Roman" panose="02020603050405020304" pitchFamily="18" charset="0"/>
                        <a:ea typeface="Calibri" panose="020F0502020204030204" pitchFamily="34" charset="0"/>
                      </a:endParaRPr>
                    </a:p>
                  </a:txBody>
                  <a:tcPr marL="60476" marR="60476" marT="0" marB="0" anchor="ctr"/>
                </a:tc>
                <a:tc>
                  <a:txBody>
                    <a:bodyPr/>
                    <a:lstStyle/>
                    <a:p>
                      <a:pPr algn="r">
                        <a:lnSpc>
                          <a:spcPct val="100000"/>
                        </a:lnSpc>
                      </a:pPr>
                      <a:r>
                        <a:rPr lang="uk-UA" sz="1200">
                          <a:effectLst/>
                        </a:rPr>
                        <a:t>60</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r">
                        <a:lnSpc>
                          <a:spcPct val="100000"/>
                        </a:lnSpc>
                      </a:pPr>
                      <a:r>
                        <a:rPr lang="uk-UA" sz="1200">
                          <a:effectLst/>
                        </a:rPr>
                        <a:t>100</a:t>
                      </a:r>
                      <a:endParaRPr lang="uk-UA" sz="1400">
                        <a:effectLst/>
                        <a:latin typeface="Times New Roman" panose="02020603050405020304" pitchFamily="18" charset="0"/>
                        <a:ea typeface="Calibri" panose="020F0502020204030204" pitchFamily="34" charset="0"/>
                      </a:endParaRPr>
                    </a:p>
                  </a:txBody>
                  <a:tcPr marL="60476" marR="60476" marT="0" marB="0" anchor="b"/>
                </a:tc>
                <a:tc>
                  <a:txBody>
                    <a:bodyPr/>
                    <a:lstStyle/>
                    <a:p>
                      <a:pPr algn="l">
                        <a:lnSpc>
                          <a:spcPct val="100000"/>
                        </a:lnSpc>
                      </a:pPr>
                      <a:r>
                        <a:rPr lang="uk-UA" sz="1200" dirty="0">
                          <a:effectLst/>
                        </a:rPr>
                        <a:t> </a:t>
                      </a:r>
                      <a:endParaRPr lang="uk-UA" sz="1400" dirty="0">
                        <a:effectLst/>
                        <a:latin typeface="Times New Roman" panose="02020603050405020304" pitchFamily="18" charset="0"/>
                        <a:ea typeface="Calibri" panose="020F0502020204030204" pitchFamily="34" charset="0"/>
                      </a:endParaRPr>
                    </a:p>
                  </a:txBody>
                  <a:tcPr marL="60476" marR="60476" marT="0" marB="0" anchor="b"/>
                </a:tc>
                <a:extLst>
                  <a:ext uri="{0D108BD9-81ED-4DB2-BD59-A6C34878D82A}">
                    <a16:rowId xmlns:a16="http://schemas.microsoft.com/office/drawing/2014/main" val="2982468664"/>
                  </a:ext>
                </a:extLst>
              </a:tr>
            </a:tbl>
          </a:graphicData>
        </a:graphic>
      </p:graphicFrame>
      <p:sp>
        <p:nvSpPr>
          <p:cNvPr id="3" name="Місце для тексту 2">
            <a:extLst>
              <a:ext uri="{FF2B5EF4-FFF2-40B4-BE49-F238E27FC236}">
                <a16:creationId xmlns:a16="http://schemas.microsoft.com/office/drawing/2014/main" id="{FF56FEE4-FDD9-458A-BB47-BF9BEF6107F2}"/>
              </a:ext>
            </a:extLst>
          </p:cNvPr>
          <p:cNvSpPr>
            <a:spLocks noGrp="1"/>
          </p:cNvSpPr>
          <p:nvPr>
            <p:ph type="body" idx="4294967295"/>
          </p:nvPr>
        </p:nvSpPr>
        <p:spPr>
          <a:xfrm>
            <a:off x="428622" y="3422651"/>
            <a:ext cx="5157788" cy="823912"/>
          </a:xfrm>
        </p:spPr>
        <p:txBody>
          <a:bodyPr>
            <a:normAutofit lnSpcReduction="10000"/>
          </a:bodyPr>
          <a:lstStyle/>
          <a:p>
            <a:pPr marL="0" indent="0" algn="ctr">
              <a:buNone/>
            </a:pPr>
            <a:r>
              <a:rPr lang="uk-UA" sz="1800" b="1" dirty="0">
                <a:effectLst/>
                <a:latin typeface="Times New Roman" panose="02020603050405020304" pitchFamily="18" charset="0"/>
                <a:ea typeface="Calibri" panose="020F0502020204030204" pitchFamily="34" charset="0"/>
              </a:rPr>
              <a:t>Результати дослідження рівня ПТСР у військових за методикою «</a:t>
            </a:r>
            <a:r>
              <a:rPr lang="uk-UA" sz="1800" b="1" dirty="0" err="1">
                <a:effectLst/>
                <a:latin typeface="Times New Roman" panose="02020603050405020304" pitchFamily="18" charset="0"/>
                <a:ea typeface="Calibri" panose="020F0502020204030204" pitchFamily="34" charset="0"/>
              </a:rPr>
              <a:t>Міссісіпська</a:t>
            </a:r>
            <a:r>
              <a:rPr lang="uk-UA" sz="1800" b="1" dirty="0">
                <a:effectLst/>
                <a:latin typeface="Times New Roman" panose="02020603050405020304" pitchFamily="18" charset="0"/>
                <a:ea typeface="Calibri" panose="020F0502020204030204" pitchFamily="34" charset="0"/>
              </a:rPr>
              <a:t> шкала посттравматичного стресового розладу»</a:t>
            </a:r>
            <a:endParaRPr lang="uk-UA" sz="1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9706176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theme/theme1.xml><?xml version="1.0" encoding="utf-8"?>
<a:theme xmlns:a="http://schemas.openxmlformats.org/drawingml/2006/main" name="Тема3">
  <a:themeElements>
    <a:clrScheme name="Фіолетова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1">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Тема3" id="{455CFFC6-A529-4F89-8169-37667F911E44}" vid="{40ECFD79-7523-4390-BCEF-D51A6E33DE24}"/>
    </a:ext>
  </a:extLst>
</a:theme>
</file>

<file path=docProps/app.xml><?xml version="1.0" encoding="utf-8"?>
<Properties xmlns="http://schemas.openxmlformats.org/officeDocument/2006/extended-properties" xmlns:vt="http://schemas.openxmlformats.org/officeDocument/2006/docPropsVTypes">
  <Template>Тема3</Template>
  <TotalTime>62</TotalTime>
  <Words>1378</Words>
  <Application>Microsoft Office PowerPoint</Application>
  <PresentationFormat>Широкий екран</PresentationFormat>
  <Paragraphs>371</Paragraphs>
  <Slides>15</Slides>
  <Notes>0</Notes>
  <HiddenSlides>0</HiddenSlides>
  <MMClips>0</MMClips>
  <ScaleCrop>false</ScaleCrop>
  <HeadingPairs>
    <vt:vector size="6" baseType="variant">
      <vt:variant>
        <vt:lpstr>Використані шрифти</vt:lpstr>
      </vt:variant>
      <vt:variant>
        <vt:i4>3</vt:i4>
      </vt:variant>
      <vt:variant>
        <vt:lpstr>Тема</vt:lpstr>
      </vt:variant>
      <vt:variant>
        <vt:i4>1</vt:i4>
      </vt:variant>
      <vt:variant>
        <vt:lpstr>Заголовки слайдів</vt:lpstr>
      </vt:variant>
      <vt:variant>
        <vt:i4>15</vt:i4>
      </vt:variant>
    </vt:vector>
  </HeadingPairs>
  <TitlesOfParts>
    <vt:vector size="19" baseType="lpstr">
      <vt:lpstr>Arial</vt:lpstr>
      <vt:lpstr>Times New Roman</vt:lpstr>
      <vt:lpstr>Wingdings</vt:lpstr>
      <vt:lpstr>Тема3</vt:lpstr>
      <vt:lpstr>Особливості психологічної допомоги військовим з посттравматичним стресовим розладом</vt:lpstr>
      <vt:lpstr>Об'єкт і предмет дослідження</vt:lpstr>
      <vt:lpstr>Мета і гіпотеза дослідження</vt:lpstr>
      <vt:lpstr>Завдання дослідження</vt:lpstr>
      <vt:lpstr>Методи та методики дослідження</vt:lpstr>
      <vt:lpstr>Теоретичний висновок</vt:lpstr>
      <vt:lpstr>Результати дослідження проявів посттравматичного стресового розладу у військових</vt:lpstr>
      <vt:lpstr>Результати дослідження проявів посттравматичного стресового розладу у військових</vt:lpstr>
      <vt:lpstr>Результати дослідження проявів посттравматичного стресового розладу у військових</vt:lpstr>
      <vt:lpstr>Програма заходів психологічної допомоги для військових із посттравматичним стресовим розладом</vt:lpstr>
      <vt:lpstr>Результати експериментального дослідження </vt:lpstr>
      <vt:lpstr>Результати експериментального дослідження </vt:lpstr>
      <vt:lpstr>Результати експериментального дослідження </vt:lpstr>
      <vt:lpstr>Висновок</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Особливості психологічної допомоги військовим з посттравматичним стресовим розладом</dc:title>
  <dc:creator>Палюша +</dc:creator>
  <cp:lastModifiedBy>Палюша +</cp:lastModifiedBy>
  <cp:revision>7</cp:revision>
  <dcterms:created xsi:type="dcterms:W3CDTF">2025-02-04T12:11:14Z</dcterms:created>
  <dcterms:modified xsi:type="dcterms:W3CDTF">2025-02-04T13:13:45Z</dcterms:modified>
</cp:coreProperties>
</file>