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5" r:id="rId8"/>
    <p:sldId id="263" r:id="rId9"/>
    <p:sldId id="262" r:id="rId10"/>
    <p:sldId id="268" r:id="rId11"/>
    <p:sldId id="267" r:id="rId12"/>
    <p:sldId id="269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5749063670411985E-2"/>
          <c:y val="5.589430894308943E-2"/>
          <c:w val="0.94850187265917607"/>
          <c:h val="0.633900678573714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Низький рівень мотивації до успіху 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Sheet1!$B$2</c:f>
              <c:numCache>
                <c:formatCode>0.00%</c:formatCode>
                <c:ptCount val="1"/>
                <c:pt idx="0">
                  <c:v>0.16700000000000001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A2-4740-A7E3-0935CFAD895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Середній рівень мотивації до успіху</c:v>
                </c:pt>
              </c:strCache>
            </c:strRef>
          </c:tx>
          <c:spPr>
            <a:solidFill>
              <a:schemeClr val="accent2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Sheet1!$C$2</c:f>
              <c:numCache>
                <c:formatCode>0.00%</c:formatCode>
                <c:ptCount val="1"/>
                <c:pt idx="0">
                  <c:v>0.38300000000000001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A2-4740-A7E3-0935CFAD895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Помірно високий рівень мотивації до успіху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Sheet1!$D$2</c:f>
              <c:numCache>
                <c:formatCode>0.00%</c:formatCode>
                <c:ptCount val="1"/>
                <c:pt idx="0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A2-4740-A7E3-0935CFAD8958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Дуже високий рівень мотивації до успіху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Sheet1!$E$2</c:f>
              <c:numCache>
                <c:formatCode>0.00%</c:formatCode>
                <c:ptCount val="1"/>
                <c:pt idx="0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6A2-4740-A7E3-0935CFAD89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7905552"/>
        <c:axId val="963436848"/>
      </c:barChart>
      <c:catAx>
        <c:axId val="95790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63436848"/>
        <c:crosses val="autoZero"/>
        <c:auto val="1"/>
        <c:lblAlgn val="ctr"/>
        <c:lblOffset val="100"/>
        <c:noMultiLvlLbl val="0"/>
      </c:catAx>
      <c:valAx>
        <c:axId val="9634368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957905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0918817439486748E-2"/>
          <c:y val="0.78985060175404909"/>
          <c:w val="0.8951992198891805"/>
          <c:h val="0.1863397029639587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265651438240272E-2"/>
          <c:y val="7.8014184397163122E-2"/>
          <c:w val="0.95346869712351945"/>
          <c:h val="0.61647456302004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Sheet1!$B$2</c:f>
              <c:numCache>
                <c:formatCode>0.00%</c:formatCode>
                <c:ptCount val="1"/>
                <c:pt idx="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9D-488A-A026-6F97E2C7FA7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19D-488A-A026-6F97E2C7FA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Sheet1!$C$2</c:f>
              <c:numCache>
                <c:formatCode>0.00%</c:formatCode>
                <c:ptCount val="1"/>
                <c:pt idx="0">
                  <c:v>0.38300000000000001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9D-488A-A026-6F97E2C7FA7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</c:f>
              <c:strCache>
                <c:ptCount val="1"/>
                <c:pt idx="0">
                  <c:v>%</c:v>
                </c:pt>
              </c:strCache>
            </c:strRef>
          </c:cat>
          <c:val>
            <c:numRef>
              <c:f>Sheet1!$D$2</c:f>
              <c:numCache>
                <c:formatCode>0.00%</c:formatCode>
                <c:ptCount val="1"/>
                <c:pt idx="0">
                  <c:v>0.41699999999999998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19D-488A-A026-6F97E2C7FA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8984720"/>
        <c:axId val="2128985968"/>
      </c:barChart>
      <c:catAx>
        <c:axId val="212898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128985968"/>
        <c:crosses val="autoZero"/>
        <c:auto val="1"/>
        <c:lblAlgn val="ctr"/>
        <c:lblOffset val="100"/>
        <c:noMultiLvlLbl val="0"/>
      </c:catAx>
      <c:valAx>
        <c:axId val="21289859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2128984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rgbClr val="0E2841">
                <a:lumMod val="25000"/>
                <a:lumOff val="7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цілі в житті</c:v>
                </c:pt>
                <c:pt idx="1">
                  <c:v>емоційна насиченість життям</c:v>
                </c:pt>
                <c:pt idx="2">
                  <c:v>задоволеність самореалізацією</c:v>
                </c:pt>
                <c:pt idx="3">
                  <c:v>я власник життя</c:v>
                </c:pt>
                <c:pt idx="4">
                  <c:v>керування життям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0.38300000000000001</c:v>
                </c:pt>
                <c:pt idx="1">
                  <c:v>0.23300000000000001</c:v>
                </c:pt>
                <c:pt idx="2">
                  <c:v>0.3</c:v>
                </c:pt>
                <c:pt idx="3">
                  <c:v>0.3</c:v>
                </c:pt>
                <c:pt idx="4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12-4974-B62D-E15161B091FF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цілі в житті</c:v>
                </c:pt>
                <c:pt idx="1">
                  <c:v>емоційна насиченість життям</c:v>
                </c:pt>
                <c:pt idx="2">
                  <c:v>задоволеність самореалізацією</c:v>
                </c:pt>
                <c:pt idx="3">
                  <c:v>я власник життя</c:v>
                </c:pt>
                <c:pt idx="4">
                  <c:v>керування життям</c:v>
                </c:pt>
              </c:strCache>
            </c:strRef>
          </c:cat>
          <c:val>
            <c:numRef>
              <c:f>Лист1!$C$2:$C$6</c:f>
              <c:numCache>
                <c:formatCode>0.00%</c:formatCode>
                <c:ptCount val="5"/>
                <c:pt idx="0">
                  <c:v>0.45</c:v>
                </c:pt>
                <c:pt idx="1">
                  <c:v>0.6</c:v>
                </c:pt>
                <c:pt idx="2">
                  <c:v>0.51700000000000002</c:v>
                </c:pt>
                <c:pt idx="3">
                  <c:v>0.48299999999999998</c:v>
                </c:pt>
                <c:pt idx="4">
                  <c:v>0.58299999999999996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12-4974-B62D-E15161B091FF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низький</c:v>
                </c:pt>
              </c:strCache>
            </c:strRef>
          </c:tx>
          <c:spPr>
            <a:solidFill>
              <a:srgbClr val="4EA72E">
                <a:lumMod val="7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Лист1!$A$2:$A$6</c:f>
              <c:strCache>
                <c:ptCount val="5"/>
                <c:pt idx="0">
                  <c:v>цілі в житті</c:v>
                </c:pt>
                <c:pt idx="1">
                  <c:v>емоційна насиченість життям</c:v>
                </c:pt>
                <c:pt idx="2">
                  <c:v>задоволеність самореалізацією</c:v>
                </c:pt>
                <c:pt idx="3">
                  <c:v>я власник життя</c:v>
                </c:pt>
                <c:pt idx="4">
                  <c:v>керування життям</c:v>
                </c:pt>
              </c:strCache>
            </c:strRef>
          </c:cat>
          <c:val>
            <c:numRef>
              <c:f>Лист1!$D$2:$D$6</c:f>
              <c:numCache>
                <c:formatCode>0.00%</c:formatCode>
                <c:ptCount val="5"/>
                <c:pt idx="0">
                  <c:v>0.16700000000000001</c:v>
                </c:pt>
                <c:pt idx="1">
                  <c:v>0.16700000000000001</c:v>
                </c:pt>
                <c:pt idx="2">
                  <c:v>0.183</c:v>
                </c:pt>
                <c:pt idx="3">
                  <c:v>0.217</c:v>
                </c:pt>
                <c:pt idx="4">
                  <c:v>0.16700000000000001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12-4974-B62D-E15161B091FF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03011656"/>
        <c:axId val="303013616"/>
      </c:barChart>
      <c:catAx>
        <c:axId val="303011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303013616"/>
        <c:crosses val="autoZero"/>
        <c:auto val="1"/>
        <c:lblAlgn val="ctr"/>
        <c:lblOffset val="100"/>
        <c:noMultiLvlLbl val="0"/>
      </c:catAx>
      <c:valAx>
        <c:axId val="303013616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one"/>
        <c:crossAx val="303011656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477080551846907E-2"/>
          <c:y val="4.3547110055423596E-2"/>
          <c:w val="0.95104583889630623"/>
          <c:h val="0.635112000548625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Низький рівень мотивації до успіху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КГ (до експерименту)</c:v>
                </c:pt>
                <c:pt idx="1">
                  <c:v>КГ (після експерименту)</c:v>
                </c:pt>
                <c:pt idx="2">
                  <c:v>ЕГ (до експерименту)</c:v>
                </c:pt>
                <c:pt idx="3">
                  <c:v>ЕГ (після експерименту)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0.13300000000000001</c:v>
                </c:pt>
                <c:pt idx="1">
                  <c:v>0.13300000000000001</c:v>
                </c:pt>
                <c:pt idx="2">
                  <c:v>0.2</c:v>
                </c:pt>
                <c:pt idx="3">
                  <c:v>6.7000000000000004E-2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1DA-49F1-8A10-9E301FD0DE1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Середній рівень мотивації до успіху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490942028985507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1DA-49F1-8A10-9E301FD0DE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КГ (до експерименту)</c:v>
                </c:pt>
                <c:pt idx="1">
                  <c:v>КГ (після експерименту)</c:v>
                </c:pt>
                <c:pt idx="2">
                  <c:v>ЕГ (до експерименту)</c:v>
                </c:pt>
                <c:pt idx="3">
                  <c:v>ЕГ (після експерименту)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0.33300000000000002</c:v>
                </c:pt>
                <c:pt idx="1">
                  <c:v>0.3</c:v>
                </c:pt>
                <c:pt idx="2">
                  <c:v>0.433</c:v>
                </c:pt>
                <c:pt idx="3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DA-49F1-8A10-9E301FD0DE1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Помірно високий рівень мотивації до успіху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396739130434780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1DA-49F1-8A10-9E301FD0DE14}"/>
                </c:ext>
              </c:extLst>
            </c:dLbl>
            <c:dLbl>
              <c:idx val="2"/>
              <c:layout>
                <c:manualLayout>
                  <c:x val="2.717391304347826E-2"/>
                  <c:y val="-1.713796058269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1DA-49F1-8A10-9E301FD0DE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КГ (до експерименту)</c:v>
                </c:pt>
                <c:pt idx="1">
                  <c:v>КГ (після експерименту)</c:v>
                </c:pt>
                <c:pt idx="2">
                  <c:v>ЕГ (до експерименту)</c:v>
                </c:pt>
                <c:pt idx="3">
                  <c:v>ЕГ (після експерименту)</c:v>
                </c:pt>
              </c:strCache>
            </c:strRef>
          </c:cat>
          <c:val>
            <c:numRef>
              <c:f>Sheet1!$D$2:$D$5</c:f>
              <c:numCache>
                <c:formatCode>0.00%</c:formatCode>
                <c:ptCount val="4"/>
                <c:pt idx="0">
                  <c:v>0.33300000000000002</c:v>
                </c:pt>
                <c:pt idx="1">
                  <c:v>0.36699999999999999</c:v>
                </c:pt>
                <c:pt idx="2">
                  <c:v>0.26700000000000002</c:v>
                </c:pt>
                <c:pt idx="3">
                  <c:v>0.36699999999999999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1DA-49F1-8A10-9E301FD0DE1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Дуже високий рівень мотивації до успіху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132246376811596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1DA-49F1-8A10-9E301FD0DE14}"/>
                </c:ext>
              </c:extLst>
            </c:dLbl>
            <c:dLbl>
              <c:idx val="1"/>
              <c:layout>
                <c:manualLayout>
                  <c:x val="1.8115942028985508E-2"/>
                  <c:y val="-1.713796058269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1DA-49F1-8A10-9E301FD0DE14}"/>
                </c:ext>
              </c:extLst>
            </c:dLbl>
            <c:dLbl>
              <c:idx val="2"/>
              <c:layout>
                <c:manualLayout>
                  <c:x val="2.0380434782608696E-2"/>
                  <c:y val="-1.7137960582690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1DA-49F1-8A10-9E301FD0DE14}"/>
                </c:ext>
              </c:extLst>
            </c:dLbl>
            <c:dLbl>
              <c:idx val="3"/>
              <c:layout>
                <c:manualLayout>
                  <c:x val="1.3586956521738964E-2"/>
                  <c:y val="-8.56898029134536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1DA-49F1-8A10-9E301FD0DE1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КГ (до експерименту)</c:v>
                </c:pt>
                <c:pt idx="1">
                  <c:v>КГ (після експерименту)</c:v>
                </c:pt>
                <c:pt idx="2">
                  <c:v>ЕГ (до експерименту)</c:v>
                </c:pt>
                <c:pt idx="3">
                  <c:v>ЕГ (після експерименту)</c:v>
                </c:pt>
              </c:strCache>
            </c:strRef>
          </c:cat>
          <c:val>
            <c:numRef>
              <c:f>Sheet1!$E$2:$E$5</c:f>
              <c:numCache>
                <c:formatCode>0.00%</c:formatCode>
                <c:ptCount val="4"/>
                <c:pt idx="0">
                  <c:v>0.2</c:v>
                </c:pt>
                <c:pt idx="1">
                  <c:v>0.2</c:v>
                </c:pt>
                <c:pt idx="2">
                  <c:v>0.1</c:v>
                </c:pt>
                <c:pt idx="3">
                  <c:v>0.26700000000000002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1DA-49F1-8A10-9E301FD0DE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957905552"/>
        <c:axId val="963436848"/>
      </c:barChart>
      <c:catAx>
        <c:axId val="95790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963436848"/>
        <c:crosses val="autoZero"/>
        <c:auto val="1"/>
        <c:lblAlgn val="ctr"/>
        <c:lblOffset val="100"/>
        <c:noMultiLvlLbl val="0"/>
      </c:catAx>
      <c:valAx>
        <c:axId val="9634368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957905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9.260821859718342E-2"/>
          <c:y val="0.86506857116360059"/>
          <c:w val="0.8266773629703108"/>
          <c:h val="0.117779071332648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8985507246376812E-2"/>
          <c:y val="5.6897782474876694E-2"/>
          <c:w val="0.95445134575569357"/>
          <c:h val="0.649511903437534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низький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КГ (до експерименту)</c:v>
                </c:pt>
                <c:pt idx="1">
                  <c:v>КГ (після експерименту)</c:v>
                </c:pt>
                <c:pt idx="2">
                  <c:v>ЕГ (до експерименту)</c:v>
                </c:pt>
                <c:pt idx="3">
                  <c:v>ЕГ (після експерименту)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0.2</c:v>
                </c:pt>
                <c:pt idx="1">
                  <c:v>0.16700000000000001</c:v>
                </c:pt>
                <c:pt idx="2">
                  <c:v>0.2</c:v>
                </c:pt>
                <c:pt idx="3">
                  <c:v>0.13300000000000001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2A-466B-92DC-EF7A5996782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середній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КГ (до експерименту)</c:v>
                </c:pt>
                <c:pt idx="1">
                  <c:v>КГ (після експерименту)</c:v>
                </c:pt>
                <c:pt idx="2">
                  <c:v>ЕГ (до експерименту)</c:v>
                </c:pt>
                <c:pt idx="3">
                  <c:v>ЕГ (після експерименту)</c:v>
                </c:pt>
              </c:strCache>
            </c:strRef>
          </c:cat>
          <c:val>
            <c:numRef>
              <c:f>Sheet1!$C$2:$C$5</c:f>
              <c:numCache>
                <c:formatCode>0.00%</c:formatCode>
                <c:ptCount val="4"/>
                <c:pt idx="0">
                  <c:v>0.36699999999999999</c:v>
                </c:pt>
                <c:pt idx="1">
                  <c:v>0.36699999999999999</c:v>
                </c:pt>
                <c:pt idx="2">
                  <c:v>0.4</c:v>
                </c:pt>
                <c:pt idx="3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2A-466B-92DC-EF7A5996782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високий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2.3336341638896488E-2"/>
                  <c:y val="-2.698096790218944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F40-4B81-ABA4-D0B58FAF30E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КГ (до експерименту)</c:v>
                </c:pt>
                <c:pt idx="1">
                  <c:v>КГ (після експерименту)</c:v>
                </c:pt>
                <c:pt idx="2">
                  <c:v>ЕГ (до експерименту)</c:v>
                </c:pt>
                <c:pt idx="3">
                  <c:v>ЕГ (після експерименту)</c:v>
                </c:pt>
              </c:strCache>
            </c:strRef>
          </c:cat>
          <c:val>
            <c:numRef>
              <c:f>Sheet1!$D$2:$D$5</c:f>
              <c:numCache>
                <c:formatCode>0.00%</c:formatCode>
                <c:ptCount val="4"/>
                <c:pt idx="0">
                  <c:v>0.433</c:v>
                </c:pt>
                <c:pt idx="1">
                  <c:v>0.46700000000000003</c:v>
                </c:pt>
                <c:pt idx="2">
                  <c:v>0.4</c:v>
                </c:pt>
                <c:pt idx="3">
                  <c:v>0.56699999999999995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F2A-466B-92DC-EF7A599678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8984720"/>
        <c:axId val="2128985968"/>
      </c:barChart>
      <c:catAx>
        <c:axId val="2128984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128985968"/>
        <c:crosses val="autoZero"/>
        <c:auto val="1"/>
        <c:lblAlgn val="ctr"/>
        <c:lblOffset val="100"/>
        <c:noMultiLvlLbl val="0"/>
      </c:catAx>
      <c:valAx>
        <c:axId val="212898596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crossAx val="2128984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E9FBA-8156-339C-4CA9-5B37A54E10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9C4E10-9B67-FC68-23A0-03E7EC1839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95EEF-CC21-E35B-506F-87E80602C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67C46-AC41-B074-69A8-FA218E30F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59680-FCE5-6982-37E3-0349C0377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81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F738D-FBFF-1519-6374-8D05DF7A2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5BE01-F56A-FA8B-6E83-A6980DF8F4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87FF3-D281-A7FE-1CD0-7239352FB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A51FA-2956-6220-C35E-F7C05152D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C78D95-CD58-4E96-2CA6-1B6C1DC7E2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554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728BB9-E265-B690-5977-1CBECD7143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ABF6BE-EA72-0673-2396-1D931AE41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EF0C1-172F-CAB3-61FE-35163E4D5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9B6FF-FC1C-87C6-96E2-D97BC6B89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090DE-5D10-29E1-4C4F-5295973B4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95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3C32B-6C0C-A9C8-B973-8D65CB24B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3A668-9D76-58C7-F3D5-E98CC944B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21F1C-A569-28D5-3023-34524BF26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B0917-FCB3-FFA0-120B-D61FE9DFF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3E26A-1DCB-26F2-818B-D3BB06D2D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4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3AA5C-A4BB-901B-BF58-F9CC4DE49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5C70B-B4DD-F50E-5B9B-BEA8D14B0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F26CC-F64D-028A-8454-7B41E0047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6DD727-2D40-E74C-54AB-AE0DF54CF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0ACD3-12DF-2A18-8C20-8CE81BBD0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13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6E283-6923-92AD-FDBB-B9DBC060A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5BDAE-C062-B67E-E3D4-F29FAE4B22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6237E9-F366-329E-AF2C-B74E1E0B2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8F058E-F5DE-BDCE-E3F4-4E23EE0E5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F35BE-B2C1-D3B4-5499-820602870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865D03-3BAC-6E14-5B80-7CDBB448D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78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A2F00-F87D-BDC2-EBD8-32A5A3DF5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A4D4E-B423-1608-D2B9-98DFB1B813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8E91B1-3F6D-E6EF-636D-302515655C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8A39A4-9D1B-189D-9C25-48EE783CF7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B8855E-E981-6E07-F662-E9F6347FC4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BF55A3-0078-9C37-C6CC-7FF6544A8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615519-0E79-720A-10FC-25039D530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B932AE-4B1F-188B-AE29-F761E7D2E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37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206E0-0F6F-A3B3-DC45-6D3208115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EE24FF-E6D5-AACA-7A38-0D38EBEBE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6A2E7B-3A6F-766C-84EB-BA7B52211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6011D5-1117-5D3C-0EEF-114944822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11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42D6D8-4B62-2AEA-AA73-76E8D679B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723F5F-E78D-98AB-85A5-FFEA47FC6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24D5BC-5E7C-8A8F-8A06-C8F08D568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891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C4062-88E7-DA95-F7B3-E625A5B26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DF073-6418-C893-5838-C2F7D32380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92A8BD-55DA-2D98-3AD3-35D1FCBE1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5FEF7A-9B5F-3642-DB25-286A0EB4A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A80C1-7FF8-FC06-4DAF-1C86F9AC1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CB6CA3-BC25-39CF-03B9-1573436B2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871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6F5EA-7772-74DD-6190-D1051C42C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8B79CC-7440-F386-624D-713A799974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79A2A2-6931-D99B-D94F-31588DCA4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AB0622-1A1A-94E3-A298-51163326A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0A6556-4C01-85DE-9C9F-22A7339C3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E037C5-CE2C-C297-7E13-8C57828F4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70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3B35F6-DEB6-7815-7699-783CC2186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59D30-0D2A-0EE6-C614-612DDFCA89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BA346-9A44-A9FE-2190-96305351F1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75AB1B-565D-4B5B-B4A4-CEA2E3BEAF1E}" type="datetimeFigureOut">
              <a:rPr lang="en-US" smtClean="0"/>
              <a:t>2/6/2025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A3C5F-D0FE-63C9-9231-F6678191D1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9507E5-0D99-F7C0-0577-C8B87DC57E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2E87D0-C30D-49B8-8B00-433AF16AF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500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8DB9CD9-59B1-4D73-BC4C-98796A48EF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74A6A9-41FF-4E33-AFA8-F9F81436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21D730E-1F97-4071-B143-B05E6D259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985"/>
            <a:chExt cx="9772765" cy="6858000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3849C6A-9EE5-4604-8EAE-DD4796B7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60551" y="3985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08677BE-069B-4A4D-8732-E26B6EF567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59468" y="3985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A9A575B-DD07-4388-963B-0AF3FDDCF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48217" y="3985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55285E4-21EB-4EC1-AB8E-36E881E899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629061" y="3985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6A0C77B5-3FAA-4D4F-9555-89D7516088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3402" y="3985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>
                <a:alpha val="5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F0C96D1-A8B7-4C8E-9997-D823FD1591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18434" y="3985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A46556D-445B-4CD0-87A0-02A30BD1B1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308320" y="3985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45C2C6F-851E-9BE1-4E03-C6F5CF5F48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4734" y="1764407"/>
            <a:ext cx="10382865" cy="2310312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r>
              <a:rPr lang="uk-UA" sz="36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Вікові особливості професійної самореалізації жінок періоду середньої дорослості</a:t>
            </a:r>
            <a:br>
              <a:rPr lang="en-US" sz="4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US" sz="5200" dirty="0">
              <a:solidFill>
                <a:schemeClr val="tx2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8FEB89-9FA7-276B-4A3D-8ED0F5573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46993" y="4564540"/>
            <a:ext cx="3382020" cy="1773532"/>
          </a:xfrm>
        </p:spPr>
        <p:txBody>
          <a:bodyPr>
            <a:normAutofit lnSpcReduction="10000"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Білик Н. В.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тудентка 2 курсу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спеціальності 053 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«Психологія»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науковий керівник: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Кузьменко Ю. В.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к. </a:t>
            </a:r>
            <a:r>
              <a:rPr kumimoji="0" lang="uk-UA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психол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н., доцент</a:t>
            </a:r>
            <a:r>
              <a:rPr kumimoji="0" lang="uk-UA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549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55D705-A6D3-A31F-7DC3-AD8F0F425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3BE5BA5-E064-263D-0FB0-EC08003006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00DF8C-6F0D-46B7-6097-FC2904B57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498CA1-C3DA-3AF1-04B5-7FE44B7303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A4FE0D2-CC60-37F0-4F55-C5D9382A7A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EF16AB1-24FB-FE1A-C3AB-08B09F4027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6A93D9-8D85-D7FA-7D18-61A5B969C1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814C5B-119A-B4C3-A07E-6583666D2E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B12E01F-7249-6A42-6789-E5FB7E3AB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884" y="333963"/>
            <a:ext cx="10677833" cy="798210"/>
          </a:xfrm>
        </p:spPr>
        <p:txBody>
          <a:bodyPr>
            <a:normAutofit fontScale="90000"/>
          </a:bodyPr>
          <a:lstStyle/>
          <a:p>
            <a:pPr marL="0" marR="0" indent="457200" algn="ctr">
              <a:lnSpc>
                <a:spcPct val="107000"/>
              </a:lnSpc>
              <a:spcAft>
                <a:spcPts val="80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ПРОГРАМА ОПТИМІЗАЦІЇ ПРОФЕСІЙНОЇ САМОРЕАЛІЗАЦІЇ ЖІНОК ПЕРІОДУ СЕРЕДНЬОЇ ДОРОСЛОСТІ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A2AA16B-DC50-A522-5F36-16757949D2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43683C1-FC12-93CB-3B76-5295D2CB41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9D14C5B-560F-7CAD-B39C-CD84F2AC1D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8D8A901-FB5E-E172-6434-3FE746F5F0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3CCA8D-0572-DC1B-A91E-512D67BEA0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3BAD1666-EDA2-28C3-DEA1-2172CE618847}"/>
              </a:ext>
            </a:extLst>
          </p:cNvPr>
          <p:cNvSpPr txBox="1"/>
          <p:nvPr/>
        </p:nvSpPr>
        <p:spPr>
          <a:xfrm>
            <a:off x="1061884" y="1604951"/>
            <a:ext cx="10766323" cy="23538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457200" algn="just">
              <a:lnSpc>
                <a:spcPct val="150000"/>
              </a:lnSpc>
              <a:spcAft>
                <a:spcPts val="800"/>
              </a:spcAft>
            </a:pPr>
            <a:r>
              <a:rPr lang="uk-UA" sz="20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Мета програми: </a:t>
            </a:r>
            <a:r>
              <a:rPr lang="uk-UA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створення психологічних умов для підвищення здатності кожного учасника до реалізації особистісно-професійного потенціалу в процесі його опредметнення у професійній діяльності, що в результаті призводить до підвищення мотивації до успіху, рівня задоволеності працею та суб’єктивного благополуччя, формування потрібних професійних якостей, досягнення високого рівня особистісної зрілості та рефлексії.</a:t>
            </a:r>
            <a:endParaRPr lang="en-US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5628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E3541AB-DA10-8468-F8D6-70A247DF3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6933487-23B1-F10E-0669-AA5FBAEC362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68FF05-DA72-F063-55C3-742AC5D27B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9D779BD-31A0-C19C-0871-38603483FE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AEA9CFA-5432-8724-27C1-D3EACB0ED5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263EDF7-ED66-65C9-9B09-0164739B0D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6AF6FAB7-A0A4-ABCE-D7C7-996032F5DC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5D2BCCE-CAEC-5C51-CADA-319FBD33DF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8A92D05-E566-72C5-0988-619671EEB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878" y="510944"/>
            <a:ext cx="10677833" cy="798210"/>
          </a:xfrm>
        </p:spPr>
        <p:txBody>
          <a:bodyPr>
            <a:noAutofit/>
          </a:bodyPr>
          <a:lstStyle/>
          <a:p>
            <a:pPr marL="0" marR="0" indent="360045" algn="ctr">
              <a:lnSpc>
                <a:spcPct val="150000"/>
              </a:lnSpc>
              <a:spcAft>
                <a:spcPts val="80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Порівняльний аналіз рівня мотивації у жінок КГ та ЕГ </a:t>
            </a:r>
            <a:br>
              <a:rPr lang="en-US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за методикою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Т. </a:t>
            </a:r>
            <a:r>
              <a:rPr lang="uk-UA" sz="2400" b="1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Елерса</a:t>
            </a:r>
            <a:endParaRPr lang="en-US" sz="2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DC834E6-8231-B2CB-F9C4-5B419A63BF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965243-8A0A-45E9-978E-DCA0AAA78A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1B00EC8-3F36-499A-A64D-91DEE13000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313EB19-D45E-8070-55FB-68C408480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7B588CC-F445-B31E-840E-A40874C553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E85B8515-9611-DA8A-8B99-D6CB521FB7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8103891"/>
              </p:ext>
            </p:extLst>
          </p:nvPr>
        </p:nvGraphicFramePr>
        <p:xfrm>
          <a:off x="835742" y="1976284"/>
          <a:ext cx="10677832" cy="44425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3696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BED11EC-952C-6674-7B9A-8D4938EAC5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798BDCD-C609-E0A0-DC37-7E38EE2D7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F4B3C9-1436-AA7F-79E0-DB6D1B38D6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AEB7E2B-9B85-76CF-D168-C275502A8A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00AD999-B107-D690-F736-AD735B4E20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2A75608-A517-362A-A4CF-D0A47D1658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5A80E4-F3DA-B784-C3A6-32039B3CDF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2040019-B30B-1D25-E43B-B88A279C1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7A9D92F-8CE7-128F-1D52-87F132AE7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510943"/>
            <a:ext cx="10884311" cy="1593159"/>
          </a:xfrm>
        </p:spPr>
        <p:txBody>
          <a:bodyPr>
            <a:noAutofit/>
          </a:bodyPr>
          <a:lstStyle/>
          <a:p>
            <a:pPr marL="0" marR="0" indent="457200" algn="ctr">
              <a:lnSpc>
                <a:spcPct val="150000"/>
              </a:lnSpc>
              <a:spcAft>
                <a:spcPts val="80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Порівняльний аналіз інтегральної задоволеності працею</a:t>
            </a:r>
            <a:b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серед жінок КГ та ЕГ за методикою Н. </a:t>
            </a:r>
            <a:r>
              <a:rPr lang="uk-UA" sz="2400" b="1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Фетискина</a:t>
            </a: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В. Козлова, Г. Мануйлова</a:t>
            </a:r>
            <a:b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US" sz="20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85CEA66-B8C2-A2DC-8811-285C1A8B46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628584D-E50E-35F3-A3AB-2F6F7ABB39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AC1516-E3CB-03A0-731F-2D1E23E9AB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5E59AD6-1C47-7C77-E7CF-2BEE6AD735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826E9F3-82C4-33ED-EB29-63B884726E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B4F2A49-3CE2-11EC-C4D3-AAD1F9E4FC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1812603"/>
              </p:ext>
            </p:extLst>
          </p:nvPr>
        </p:nvGraphicFramePr>
        <p:xfrm>
          <a:off x="914399" y="2104102"/>
          <a:ext cx="10884311" cy="4314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84532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04B48-5855-96CD-E98C-490DC6B34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271" y="314632"/>
            <a:ext cx="11464413" cy="5584723"/>
          </a:xfrm>
        </p:spPr>
        <p:txBody>
          <a:bodyPr anchor="t">
            <a:noAutofit/>
          </a:bodyPr>
          <a:lstStyle/>
          <a:p>
            <a:pPr marL="0" marR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uk-UA" sz="20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ВИСНОВКИ</a:t>
            </a:r>
            <a:endParaRPr lang="en-US" sz="20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Вікові особливості професійної самореалізації жінок періоду середньої дорослості зумовлені поєднанням накопиченого досвіду, змін у життєвих пріоритетах та потреби досягнення балансу між кар'єрою та особистим життям. Цей період характеризується переосмисленням професійних цілей і часто є часом адаптації до нових умов, що відкриває можливості для подальшого розвитку та самореалізації.</a:t>
            </a:r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результатами дослідження виявлено різноманітні рівні мотивації, самореалізації та задоволеності працею серед жінок середнього віку.</a:t>
            </a:r>
            <a:r>
              <a:rPr lang="uk-UA" sz="16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Хоча більшість показників свідчать про достатній рівень психологічної зрілості та прагнення до самореалізації, є також певні труднощі в досягненні високих результатів у мотивації до успіху та професійному задоволенні.</a:t>
            </a:r>
            <a:endParaRPr lang="uk-UA" sz="18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15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uk-UA" sz="20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 та апробація програми оптимізації професійної самореалізації жінок середнього віку сприяла підвищенню їх мотивації, а також покращенню балансу між особистим життям і кар'єрними прагненнями. Програма виявилася ефективною у розвитку самопізнання та професійного потенціалу, що підтвердило її практичну цінність.</a:t>
            </a:r>
            <a:endParaRPr lang="en-US" sz="16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13706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58EC50-13D5-7E31-1138-4CA368F2F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5006" y="1347019"/>
            <a:ext cx="9311149" cy="4483510"/>
          </a:xfrm>
        </p:spPr>
        <p:txBody>
          <a:bodyPr anchor="t">
            <a:normAutofit/>
          </a:bodyPr>
          <a:lstStyle/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Об’єкт дослідження</a:t>
            </a:r>
            <a:r>
              <a:rPr lang="uk-UA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– професійна самореалізація жінок.</a:t>
            </a: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Предмет дослідження</a:t>
            </a:r>
            <a:r>
              <a:rPr lang="uk-UA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– особливості професійної самореалізації жінок періоду середньої дорослості.</a:t>
            </a:r>
            <a:endParaRPr lang="en-US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244779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872ED-712B-5014-E9B8-A779448EA8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910" y="629265"/>
            <a:ext cx="10589342" cy="5388077"/>
          </a:xfrm>
        </p:spPr>
        <p:txBody>
          <a:bodyPr anchor="t">
            <a:normAutofit/>
          </a:bodyPr>
          <a:lstStyle/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Мета дослідження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– теоретично з’ясувати та експериментально дослідити вікові особливості професійної самореалізації жінок періоду середньої дорослості.</a:t>
            </a:r>
          </a:p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Гіпотеза дослідження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професійна самореалізація жінок періоду середньої дорослості є системним утворенням, що характеризується складною взаємодією її вікових, психологічних та гендерних особливостей; розвиток професійної самореалізації жінок періоду середньої дорослості буде ефективним за умови використання </a:t>
            </a:r>
            <a:r>
              <a:rPr lang="uk-UA" sz="24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психотренінгової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програми оптимізації цього процесу.</a:t>
            </a: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67181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CD188-1E16-256C-8551-EDE8DA895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2556" y="1061884"/>
            <a:ext cx="10009238" cy="4955458"/>
          </a:xfrm>
        </p:spPr>
        <p:txBody>
          <a:bodyPr anchor="t">
            <a:normAutofit/>
          </a:bodyPr>
          <a:lstStyle/>
          <a:p>
            <a:pPr marL="0" marR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0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Завдання дослідження: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Здійснити теоретичний аналіз проблеми професійної самореалізації жінок періоду середньої дорослості;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Експериментально дослідити вікові особливості професійної самореалізації жінок періоду середньої дорослості;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uk-UA" sz="20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Розробити та апробувати програму оптимізації професійної самореалізації жінок періоду середньої дорослості.</a:t>
            </a:r>
            <a:endParaRPr lang="en-US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50308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6244F3-868E-6BF3-16E6-365876B7C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794" y="855406"/>
            <a:ext cx="11100619" cy="5329084"/>
          </a:xfrm>
        </p:spPr>
        <p:txBody>
          <a:bodyPr anchor="t">
            <a:normAutofit lnSpcReduction="10000"/>
          </a:bodyPr>
          <a:lstStyle/>
          <a:p>
            <a:pPr marL="0" marR="0" indent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 і методики дослідження: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endParaRPr lang="en-US" sz="24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теоретичні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аналіз, синтез, порівняння, узагальнення, систематизація теоретичних даних; </a:t>
            </a:r>
            <a:endParaRPr lang="en-US" sz="24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емпіричні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«Діагностика особистості на мотивацію до успіху» (Т. </a:t>
            </a:r>
            <a:r>
              <a:rPr lang="uk-UA" sz="24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Елерс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), методика «Рівень самоактуалізації особистості» (Ю. Альошина, Л. </a:t>
            </a:r>
            <a:r>
              <a:rPr lang="uk-UA" sz="24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Гозман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М. </a:t>
            </a:r>
            <a:r>
              <a:rPr lang="uk-UA" sz="24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Кроз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), 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методика «Інтегральна задоволеність працею» (Н. </a:t>
            </a:r>
            <a:r>
              <a:rPr lang="uk-UA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Фетискин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В. Козлов, Г. </a:t>
            </a:r>
            <a:r>
              <a:rPr lang="uk-UA" sz="24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Мануйлов</a:t>
            </a:r>
            <a:r>
              <a:rPr lang="uk-U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uk-UA" sz="2400" kern="1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методика «</a:t>
            </a:r>
            <a:r>
              <a:rPr lang="uk-UA" sz="2400" kern="1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Смисложиттєві</a:t>
            </a:r>
            <a:r>
              <a:rPr lang="uk-UA" sz="2400" kern="1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орієнтації» (Д. Леонтьєв)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методика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kern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собистісна зрілість» (Ю. </a:t>
            </a:r>
            <a:r>
              <a:rPr lang="uk-UA" sz="2400" kern="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Гільбух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24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 indent="4572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статистичні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-критерій Стьюдента – для визначення відмінностей в показниках</a:t>
            </a:r>
            <a:r>
              <a:rPr lang="uk-UA" sz="24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  <a:endParaRPr lang="en-US" sz="240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51978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43A16FF-542E-8574-7396-72E9D9705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3432" y="501445"/>
            <a:ext cx="7622413" cy="1337187"/>
          </a:xfrm>
        </p:spPr>
        <p:txBody>
          <a:bodyPr>
            <a:noAutofit/>
          </a:bodyPr>
          <a:lstStyle/>
          <a:p>
            <a:pPr marL="0" marR="0" indent="4572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Модель професійної самореалізації жінки </a:t>
            </a:r>
            <a:br>
              <a:rPr lang="en-US" sz="24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0DF2B6A-E914-7A0B-3D20-F1F2325BE6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5076" y="1910489"/>
            <a:ext cx="8552309" cy="283116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41374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0FE6371-352E-7750-1C67-4A01CA110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0543" y="991261"/>
            <a:ext cx="10569676" cy="709719"/>
          </a:xfrm>
        </p:spPr>
        <p:txBody>
          <a:bodyPr>
            <a:noAutofit/>
          </a:bodyPr>
          <a:lstStyle/>
          <a:p>
            <a:pPr marL="0" marR="0" indent="360045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uk-UA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Результати дослідження рівня мотивації до успіху в жінок</a:t>
            </a:r>
            <a:br>
              <a:rPr lang="uk-UA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28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за методикою Т. </a:t>
            </a:r>
            <a:r>
              <a:rPr lang="uk-UA" sz="2800" b="1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Елерса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</a:t>
            </a:r>
            <a:endParaRPr lang="en-US" sz="28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BB108FFF-31BC-425F-242D-8252C5A6C3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73174130"/>
              </p:ext>
            </p:extLst>
          </p:nvPr>
        </p:nvGraphicFramePr>
        <p:xfrm>
          <a:off x="1002890" y="2179320"/>
          <a:ext cx="10196052" cy="3975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4299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2A60C2-33A4-42CE-A177-89669A71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870" y="414896"/>
            <a:ext cx="10323871" cy="922292"/>
          </a:xfrm>
        </p:spPr>
        <p:txBody>
          <a:bodyPr>
            <a:normAutofit fontScale="90000"/>
          </a:bodyPr>
          <a:lstStyle/>
          <a:p>
            <a:pPr marL="0" marR="0" indent="457200" algn="ctr">
              <a:lnSpc>
                <a:spcPct val="150000"/>
              </a:lnSpc>
              <a:spcAft>
                <a:spcPts val="800"/>
              </a:spcAft>
            </a:pPr>
            <a:r>
              <a:rPr lang="uk-UA" sz="2400" b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Результати дослідження задоволеністю працею серед жінок </a:t>
            </a:r>
            <a:br>
              <a:rPr lang="en-US" sz="2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</a:br>
            <a:r>
              <a:rPr lang="uk-UA" sz="24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за методикою Н. </a:t>
            </a:r>
            <a:r>
              <a:rPr lang="uk-UA" sz="2400" b="1" dirty="0" err="1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Фетискина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, В. Козлова, Г. Мануйлова </a:t>
            </a:r>
            <a:endParaRPr lang="en-US" sz="24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4A511B0-D0E5-BA56-F47A-93EBE2BE17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9592060"/>
              </p:ext>
            </p:extLst>
          </p:nvPr>
        </p:nvGraphicFramePr>
        <p:xfrm>
          <a:off x="993058" y="1908810"/>
          <a:ext cx="10323870" cy="45100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70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BC99CB9-DDAD-44A2-8A1C-E3AF4E72DF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053CBF-3932-45FF-8285-EE5146085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E751C04-BEA6-446B-A678-9C74819EB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-18230" y="-8167"/>
            <a:ext cx="4834070" cy="2488150"/>
            <a:chOff x="6867015" y="-1"/>
            <a:chExt cx="5324985" cy="3251912"/>
          </a:xfrm>
          <a:solidFill>
            <a:schemeClr val="bg1">
              <a:alpha val="3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625A013-D9BE-43C4-AF21-6F2B003EFB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7875715-EC2E-457F-851D-F6C817685F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7E41CC6-0C83-40EE-80BB-79394D9E9B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0603498-5DFE-4D26-BFB5-C9269C9BDB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47FC814-AB96-8CE6-BA9C-4AB4BBF0E3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1884" y="333963"/>
            <a:ext cx="10677833" cy="798210"/>
          </a:xfrm>
        </p:spPr>
        <p:txBody>
          <a:bodyPr>
            <a:normAutofit/>
          </a:bodyPr>
          <a:lstStyle/>
          <a:p>
            <a:pPr algn="ctr"/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Результати дослідження </a:t>
            </a:r>
            <a:r>
              <a:rPr lang="uk-UA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смисложиттєвих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орієнтації у жінок </a:t>
            </a:r>
            <a:b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 методикою Д. Леонтьєва </a:t>
            </a:r>
            <a:endParaRPr lang="en-US" sz="2400" dirty="0">
              <a:solidFill>
                <a:schemeClr val="tx2"/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63ACBA3-DEFD-4C6D-BBA0-64468FA99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>
            <a:off x="9058275" y="4146310"/>
            <a:ext cx="3142400" cy="2716805"/>
            <a:chOff x="-305" y="-4155"/>
            <a:chExt cx="2514948" cy="2174333"/>
          </a:xfrm>
          <a:solidFill>
            <a:schemeClr val="bg1">
              <a:alpha val="30000"/>
            </a:schemeClr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2F7819D-2B89-4D80-A1C3-8B318116BA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B7065990-2350-41B3-858B-20EF8744F2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DA7EC7-CAA0-4665-AA29-BFBA806EC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1132A14-489F-4CED-B626-2A1711C987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4" name="Объект 5">
            <a:extLst>
              <a:ext uri="{FF2B5EF4-FFF2-40B4-BE49-F238E27FC236}">
                <a16:creationId xmlns:a16="http://schemas.microsoft.com/office/drawing/2014/main" id="{1A2EDD2E-8868-2418-116D-556F08F2A8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9023107"/>
              </p:ext>
            </p:extLst>
          </p:nvPr>
        </p:nvGraphicFramePr>
        <p:xfrm>
          <a:off x="636104" y="1977887"/>
          <a:ext cx="11002618" cy="4065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9195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" panose="0211000402020202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552</Words>
  <Application>Microsoft Office PowerPoint</Application>
  <PresentationFormat>Widescreen</PresentationFormat>
  <Paragraphs>32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Aptos</vt:lpstr>
      <vt:lpstr>Aptos Display</vt:lpstr>
      <vt:lpstr>Arial</vt:lpstr>
      <vt:lpstr>Calibri</vt:lpstr>
      <vt:lpstr>Times New Roman</vt:lpstr>
      <vt:lpstr>Trebuchet MS</vt:lpstr>
      <vt:lpstr>Office Theme</vt:lpstr>
      <vt:lpstr>Вікові особливості професійної самореалізації жінок періоду середньої дорослості </vt:lpstr>
      <vt:lpstr>PowerPoint Presentation</vt:lpstr>
      <vt:lpstr>PowerPoint Presentation</vt:lpstr>
      <vt:lpstr>PowerPoint Presentation</vt:lpstr>
      <vt:lpstr>PowerPoint Presentation</vt:lpstr>
      <vt:lpstr>Модель професійної самореалізації жінки  </vt:lpstr>
      <vt:lpstr>Результати дослідження рівня мотивації до успіху в жінок  за методикою Т. Елерса </vt:lpstr>
      <vt:lpstr>Результати дослідження задоволеністю працею серед жінок  за методикою Н. Фетискина, В. Козлова, Г. Мануйлова </vt:lpstr>
      <vt:lpstr>Результати дослідження смисложиттєвих орієнтації у жінок  за методикою Д. Леонтьєва </vt:lpstr>
      <vt:lpstr>ПРОГРАМА ОПТИМІЗАЦІЇ ПРОФЕСІЙНОЇ САМОРЕАЛІЗАЦІЇ ЖІНОК ПЕРІОДУ СЕРЕДНЬОЇ ДОРОСЛОСТІ</vt:lpstr>
      <vt:lpstr>Порівняльний аналіз рівня мотивації у жінок КГ та ЕГ  за методикою Т. Елерса</vt:lpstr>
      <vt:lpstr>Порівняльний аналіз інтегральної задоволеності працею серед жінок КГ та ЕГ за методикою Н. Фетискина, В. Козлова, Г. Мануйлова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Щдпф Пгкілф</dc:creator>
  <cp:lastModifiedBy>Щдпф Пгкілф</cp:lastModifiedBy>
  <cp:revision>7</cp:revision>
  <dcterms:created xsi:type="dcterms:W3CDTF">2024-06-23T21:17:06Z</dcterms:created>
  <dcterms:modified xsi:type="dcterms:W3CDTF">2025-02-06T14:16:36Z</dcterms:modified>
</cp:coreProperties>
</file>