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3" r:id="rId10"/>
    <p:sldId id="268" r:id="rId11"/>
    <p:sldId id="269" r:id="rId12"/>
    <p:sldId id="270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реалістичний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Sheet1!$B$2</c:f>
              <c:numCache>
                <c:formatCode>0.00%</c:formatCode>
                <c:ptCount val="1"/>
                <c:pt idx="0">
                  <c:v>0.11700000000000001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FF-4EDE-A173-1C4504873D1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інтелектуальний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Sheet1!$C$2</c:f>
              <c:numCache>
                <c:formatCode>0.00%</c:formatCode>
                <c:ptCount val="1"/>
                <c:pt idx="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FF-4EDE-A173-1C4504873D1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соціальний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Sheet1!$D$2</c:f>
              <c:numCache>
                <c:formatCode>0.00%</c:formatCode>
                <c:ptCount val="1"/>
                <c:pt idx="0">
                  <c:v>0.23300000000000001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FF-4EDE-A173-1C4504873D1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конвенційний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Sheet1!$E$2</c:f>
              <c:numCache>
                <c:formatCode>0.00%</c:formatCode>
                <c:ptCount val="1"/>
                <c:pt idx="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3FF-4EDE-A173-1C4504873D14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підприємницький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Sheet1!$F$2</c:f>
              <c:numCache>
                <c:formatCode>0.00%</c:formatCode>
                <c:ptCount val="1"/>
                <c:pt idx="0">
                  <c:v>0.11700000000000001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3FF-4EDE-A173-1C4504873D14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артистичний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Sheet1!$G$2</c:f>
              <c:numCache>
                <c:formatCode>0.00%</c:formatCode>
                <c:ptCount val="1"/>
                <c:pt idx="0">
                  <c:v>0.13300000000000001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3FF-4EDE-A173-1C4504873D1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02358512"/>
        <c:axId val="102359472"/>
      </c:barChart>
      <c:catAx>
        <c:axId val="102358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2359472"/>
        <c:crosses val="autoZero"/>
        <c:auto val="1"/>
        <c:lblAlgn val="ctr"/>
        <c:lblOffset val="100"/>
        <c:noMultiLvlLbl val="0"/>
      </c:catAx>
      <c:valAx>
        <c:axId val="10235947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crossAx val="102358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5828329809820973E-2"/>
          <c:y val="3.5942098488553717E-2"/>
          <c:w val="0.96834334038035808"/>
          <c:h val="0.723615039285459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високий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автономність</c:v>
                </c:pt>
                <c:pt idx="1">
                  <c:v>інформованість</c:v>
                </c:pt>
                <c:pt idx="2">
                  <c:v>орієнтація в часі</c:v>
                </c:pt>
                <c:pt idx="3">
                  <c:v>прийняття рішень</c:v>
                </c:pt>
                <c:pt idx="4">
                  <c:v>емоційне ставлення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0.38300000000000001</c:v>
                </c:pt>
                <c:pt idx="1">
                  <c:v>0.317</c:v>
                </c:pt>
                <c:pt idx="2">
                  <c:v>0.3</c:v>
                </c:pt>
                <c:pt idx="3">
                  <c:v>0.38300000000000001</c:v>
                </c:pt>
                <c:pt idx="4">
                  <c:v>0.28399999999999997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1D-4073-B3BE-3F776202712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середній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автономність</c:v>
                </c:pt>
                <c:pt idx="1">
                  <c:v>інформованість</c:v>
                </c:pt>
                <c:pt idx="2">
                  <c:v>орієнтація в часі</c:v>
                </c:pt>
                <c:pt idx="3">
                  <c:v>прийняття рішень</c:v>
                </c:pt>
                <c:pt idx="4">
                  <c:v>емоційне ставлення</c:v>
                </c:pt>
              </c:strCache>
            </c:strRef>
          </c:cat>
          <c:val>
            <c:numRef>
              <c:f>Sheet1!$C$2:$C$6</c:f>
              <c:numCache>
                <c:formatCode>0.00%</c:formatCode>
                <c:ptCount val="5"/>
                <c:pt idx="0">
                  <c:v>0.41699999999999998</c:v>
                </c:pt>
                <c:pt idx="1">
                  <c:v>0.5</c:v>
                </c:pt>
                <c:pt idx="2">
                  <c:v>0.5</c:v>
                </c:pt>
                <c:pt idx="3">
                  <c:v>0.45</c:v>
                </c:pt>
                <c:pt idx="4">
                  <c:v>0.58299999999999996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1D-4073-B3BE-3F776202712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низький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автономність</c:v>
                </c:pt>
                <c:pt idx="1">
                  <c:v>інформованість</c:v>
                </c:pt>
                <c:pt idx="2">
                  <c:v>орієнтація в часі</c:v>
                </c:pt>
                <c:pt idx="3">
                  <c:v>прийняття рішень</c:v>
                </c:pt>
                <c:pt idx="4">
                  <c:v>емоційне ставлення</c:v>
                </c:pt>
              </c:strCache>
            </c:strRef>
          </c:cat>
          <c:val>
            <c:numRef>
              <c:f>Sheet1!$D$2:$D$6</c:f>
              <c:numCache>
                <c:formatCode>0.00%</c:formatCode>
                <c:ptCount val="5"/>
                <c:pt idx="0">
                  <c:v>0.2</c:v>
                </c:pt>
                <c:pt idx="1">
                  <c:v>0.183</c:v>
                </c:pt>
                <c:pt idx="2">
                  <c:v>0.2</c:v>
                </c:pt>
                <c:pt idx="3">
                  <c:v>0.16700000000000001</c:v>
                </c:pt>
                <c:pt idx="4">
                  <c:v>0.13300000000000001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1D-4073-B3BE-3F776202712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298262256"/>
        <c:axId val="1298239216"/>
      </c:barChart>
      <c:catAx>
        <c:axId val="1298262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98239216"/>
        <c:crosses val="autoZero"/>
        <c:auto val="1"/>
        <c:lblAlgn val="ctr"/>
        <c:lblOffset val="100"/>
        <c:noMultiLvlLbl val="0"/>
      </c:catAx>
      <c:valAx>
        <c:axId val="129823921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crossAx val="1298262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534445870774499E-2"/>
          <c:y val="7.6388888888888895E-2"/>
          <c:w val="0.95293110825845095"/>
          <c:h val="0.63379046369203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внутрішня мотивація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Sheet1!$B$2</c:f>
              <c:numCache>
                <c:formatCode>0.00%</c:formatCode>
                <c:ptCount val="1"/>
                <c:pt idx="0">
                  <c:v>0.56699999999999995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6E-45A0-9C0D-6B42270CAE2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зовнішня позитивна мотивація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Sheet1!$C$2</c:f>
              <c:numCache>
                <c:formatCode>0.00%</c:formatCode>
                <c:ptCount val="1"/>
                <c:pt idx="0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6E-45A0-9C0D-6B42270CAE2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зовнішня негативна мотивація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Sheet1!$D$2</c:f>
              <c:numCache>
                <c:formatCode>0.00%</c:formatCode>
                <c:ptCount val="1"/>
                <c:pt idx="0">
                  <c:v>0.183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6E-45A0-9C0D-6B42270CAE2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84263119"/>
        <c:axId val="1984259759"/>
      </c:barChart>
      <c:catAx>
        <c:axId val="19842631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984259759"/>
        <c:crosses val="autoZero"/>
        <c:auto val="1"/>
        <c:lblAlgn val="ctr"/>
        <c:lblOffset val="100"/>
        <c:noMultiLvlLbl val="0"/>
      </c:catAx>
      <c:valAx>
        <c:axId val="1984259759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crossAx val="19842631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5818921222780433E-3"/>
          <c:y val="0.80396440829511695"/>
          <c:w val="0.97813874035963733"/>
          <c:h val="0.1685630642323555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високий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589069670421362E-2"/>
                  <c:y val="-1.587301587301587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214-45D4-A21D-5590AF37A471}"/>
                </c:ext>
              </c:extLst>
            </c:dLbl>
            <c:dLbl>
              <c:idx val="1"/>
              <c:layout>
                <c:manualLayout>
                  <c:x val="-2.920317062995411E-2"/>
                  <c:y val="-3.571428571428571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214-45D4-A21D-5590AF37A47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автономність                                 (до експерименту)</c:v>
                </c:pt>
                <c:pt idx="1">
                  <c:v>автономність                          (після експерименту)</c:v>
                </c:pt>
                <c:pt idx="2">
                  <c:v>інформованість                              (до експерименту)</c:v>
                </c:pt>
                <c:pt idx="3">
                  <c:v>інформованість                       (після експерименту)</c:v>
                </c:pt>
                <c:pt idx="4">
                  <c:v>орієнтація в часі                              (до експерименту)</c:v>
                </c:pt>
                <c:pt idx="5">
                  <c:v>орієнтація в часі                                                   (після експерименту)</c:v>
                </c:pt>
                <c:pt idx="6">
                  <c:v>прийняття рішень                                                     (до експерименту)</c:v>
                </c:pt>
                <c:pt idx="7">
                  <c:v>прийняття рішень                                          (після експерименту)</c:v>
                </c:pt>
              </c:strCache>
            </c:strRef>
          </c:cat>
          <c:val>
            <c:numRef>
              <c:f>Sheet1!$B$2:$B$9</c:f>
              <c:numCache>
                <c:formatCode>0.00%</c:formatCode>
                <c:ptCount val="8"/>
                <c:pt idx="0">
                  <c:v>0.433</c:v>
                </c:pt>
                <c:pt idx="1">
                  <c:v>0.433</c:v>
                </c:pt>
                <c:pt idx="2">
                  <c:v>0.33300000000000002</c:v>
                </c:pt>
                <c:pt idx="3">
                  <c:v>0.36699999999999999</c:v>
                </c:pt>
                <c:pt idx="4">
                  <c:v>0.33300000000000002</c:v>
                </c:pt>
                <c:pt idx="5">
                  <c:v>0.33300000000000002</c:v>
                </c:pt>
                <c:pt idx="6">
                  <c:v>0.4</c:v>
                </c:pt>
                <c:pt idx="7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14-45D4-A21D-5590AF37A47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середній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автономність                                 (до експерименту)</c:v>
                </c:pt>
                <c:pt idx="1">
                  <c:v>автономність                          (після експерименту)</c:v>
                </c:pt>
                <c:pt idx="2">
                  <c:v>інформованість                              (до експерименту)</c:v>
                </c:pt>
                <c:pt idx="3">
                  <c:v>інформованість                       (після експерименту)</c:v>
                </c:pt>
                <c:pt idx="4">
                  <c:v>орієнтація в часі                              (до експерименту)</c:v>
                </c:pt>
                <c:pt idx="5">
                  <c:v>орієнтація в часі                                                   (після експерименту)</c:v>
                </c:pt>
                <c:pt idx="6">
                  <c:v>прийняття рішень                                                     (до експерименту)</c:v>
                </c:pt>
                <c:pt idx="7">
                  <c:v>прийняття рішень                                          (після експерименту)</c:v>
                </c:pt>
              </c:strCache>
            </c:strRef>
          </c:cat>
          <c:val>
            <c:numRef>
              <c:f>Sheet1!$C$2:$C$9</c:f>
              <c:numCache>
                <c:formatCode>0.00%</c:formatCode>
                <c:ptCount val="8"/>
                <c:pt idx="0">
                  <c:v>0.4</c:v>
                </c:pt>
                <c:pt idx="1">
                  <c:v>0.433</c:v>
                </c:pt>
                <c:pt idx="2">
                  <c:v>0.5</c:v>
                </c:pt>
                <c:pt idx="3">
                  <c:v>0.5</c:v>
                </c:pt>
                <c:pt idx="4">
                  <c:v>0.46700000000000003</c:v>
                </c:pt>
                <c:pt idx="5">
                  <c:v>0.46700000000000003</c:v>
                </c:pt>
                <c:pt idx="6">
                  <c:v>0.46700000000000003</c:v>
                </c:pt>
                <c:pt idx="7">
                  <c:v>0.46700000000000003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14-45D4-A21D-5590AF37A47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низький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6687526074259492E-2"/>
                  <c:y val="-1.58730158730159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214-45D4-A21D-5590AF37A471}"/>
                </c:ext>
              </c:extLst>
            </c:dLbl>
            <c:dLbl>
              <c:idx val="1"/>
              <c:layout>
                <c:manualLayout>
                  <c:x val="1.8773466833541891E-2"/>
                  <c:y val="-1.19047619047619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214-45D4-A21D-5590AF37A471}"/>
                </c:ext>
              </c:extLst>
            </c:dLbl>
            <c:dLbl>
              <c:idx val="2"/>
              <c:layout>
                <c:manualLayout>
                  <c:x val="2.5031289111389236E-2"/>
                  <c:y val="-1.190476190476194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214-45D4-A21D-5590AF37A471}"/>
                </c:ext>
              </c:extLst>
            </c:dLbl>
            <c:dLbl>
              <c:idx val="3"/>
              <c:layout>
                <c:manualLayout>
                  <c:x val="2.7117229870671673E-2"/>
                  <c:y val="-1.587301587301587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214-45D4-A21D-5590AF37A471}"/>
                </c:ext>
              </c:extLst>
            </c:dLbl>
            <c:dLbl>
              <c:idx val="4"/>
              <c:layout>
                <c:manualLayout>
                  <c:x val="2.2945348352106799E-2"/>
                  <c:y val="3.9682539682539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214-45D4-A21D-5590AF37A471}"/>
                </c:ext>
              </c:extLst>
            </c:dLbl>
            <c:dLbl>
              <c:idx val="5"/>
              <c:layout>
                <c:manualLayout>
                  <c:x val="2.5031289111389236E-2"/>
                  <c:y val="-7.93650793650793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214-45D4-A21D-5590AF37A471}"/>
                </c:ext>
              </c:extLst>
            </c:dLbl>
            <c:dLbl>
              <c:idx val="6"/>
              <c:layout>
                <c:manualLayout>
                  <c:x val="2.5031289111389236E-2"/>
                  <c:y val="-1.587301587301587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214-45D4-A21D-5590AF37A471}"/>
                </c:ext>
              </c:extLst>
            </c:dLbl>
            <c:dLbl>
              <c:idx val="7"/>
              <c:layout>
                <c:manualLayout>
                  <c:x val="2.0859407592824362E-2"/>
                  <c:y val="-3.968253968253931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214-45D4-A21D-5590AF37A47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автономність                                 (до експерименту)</c:v>
                </c:pt>
                <c:pt idx="1">
                  <c:v>автономність                          (після експерименту)</c:v>
                </c:pt>
                <c:pt idx="2">
                  <c:v>інформованість                              (до експерименту)</c:v>
                </c:pt>
                <c:pt idx="3">
                  <c:v>інформованість                       (після експерименту)</c:v>
                </c:pt>
                <c:pt idx="4">
                  <c:v>орієнтація в часі                              (до експерименту)</c:v>
                </c:pt>
                <c:pt idx="5">
                  <c:v>орієнтація в часі                                                   (після експерименту)</c:v>
                </c:pt>
                <c:pt idx="6">
                  <c:v>прийняття рішень                                                     (до експерименту)</c:v>
                </c:pt>
                <c:pt idx="7">
                  <c:v>прийняття рішень                                          (після експерименту)</c:v>
                </c:pt>
              </c:strCache>
            </c:strRef>
          </c:cat>
          <c:val>
            <c:numRef>
              <c:f>Sheet1!$D$2:$D$9</c:f>
              <c:numCache>
                <c:formatCode>0.00%</c:formatCode>
                <c:ptCount val="8"/>
                <c:pt idx="0">
                  <c:v>0.16700000000000001</c:v>
                </c:pt>
                <c:pt idx="1">
                  <c:v>0.13300000000000001</c:v>
                </c:pt>
                <c:pt idx="2">
                  <c:v>0.16700000000000001</c:v>
                </c:pt>
                <c:pt idx="3">
                  <c:v>0.13300000000000001</c:v>
                </c:pt>
                <c:pt idx="4">
                  <c:v>0.2</c:v>
                </c:pt>
                <c:pt idx="5">
                  <c:v>0.2</c:v>
                </c:pt>
                <c:pt idx="6">
                  <c:v>0.13300000000000001</c:v>
                </c:pt>
                <c:pt idx="7">
                  <c:v>0.13300000000000001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A214-45D4-A21D-5590AF37A47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132489039"/>
        <c:axId val="1132487599"/>
      </c:barChart>
      <c:catAx>
        <c:axId val="11324890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32487599"/>
        <c:crosses val="autoZero"/>
        <c:auto val="1"/>
        <c:lblAlgn val="ctr"/>
        <c:lblOffset val="100"/>
        <c:noMultiLvlLbl val="0"/>
      </c:catAx>
      <c:valAx>
        <c:axId val="1132487599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crossAx val="11324890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високий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589069670421362E-2"/>
                  <c:y val="-1.587301587301587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D47-4F80-90EB-467E547A91CB}"/>
                </c:ext>
              </c:extLst>
            </c:dLbl>
            <c:dLbl>
              <c:idx val="1"/>
              <c:layout>
                <c:manualLayout>
                  <c:x val="-2.920317062995411E-2"/>
                  <c:y val="-3.571428571428571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D47-4F80-90EB-467E547A91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автономність                                      (до експерименту)</c:v>
                </c:pt>
                <c:pt idx="1">
                  <c:v>автономність                                 (після експерименту)</c:v>
                </c:pt>
                <c:pt idx="2">
                  <c:v>інформованість                     (до експерименту)</c:v>
                </c:pt>
                <c:pt idx="3">
                  <c:v>інформованість                      (після експерименту)</c:v>
                </c:pt>
                <c:pt idx="4">
                  <c:v>орієнтація в часі                      (до експерименту)</c:v>
                </c:pt>
                <c:pt idx="5">
                  <c:v>орієнтація в часі                      (після експерименту)</c:v>
                </c:pt>
                <c:pt idx="6">
                  <c:v>прийняття рішень                        (до експерименту)</c:v>
                </c:pt>
                <c:pt idx="7">
                  <c:v>прийняття рішень                    (після експерименту)</c:v>
                </c:pt>
              </c:strCache>
            </c:strRef>
          </c:cat>
          <c:val>
            <c:numRef>
              <c:f>Sheet1!$B$2:$B$9</c:f>
              <c:numCache>
                <c:formatCode>0.00%</c:formatCode>
                <c:ptCount val="8"/>
                <c:pt idx="0">
                  <c:v>0.33300000000000002</c:v>
                </c:pt>
                <c:pt idx="1">
                  <c:v>0.46700000000000003</c:v>
                </c:pt>
                <c:pt idx="2">
                  <c:v>0.3</c:v>
                </c:pt>
                <c:pt idx="3">
                  <c:v>0.4</c:v>
                </c:pt>
                <c:pt idx="4">
                  <c:v>0.26700000000000002</c:v>
                </c:pt>
                <c:pt idx="5">
                  <c:v>0.36699999999999999</c:v>
                </c:pt>
                <c:pt idx="6">
                  <c:v>0.36699999999999999</c:v>
                </c:pt>
                <c:pt idx="7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D47-4F80-90EB-467E547A91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середній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автономність                                      (до експерименту)</c:v>
                </c:pt>
                <c:pt idx="1">
                  <c:v>автономність                                 (після експерименту)</c:v>
                </c:pt>
                <c:pt idx="2">
                  <c:v>інформованість                     (до експерименту)</c:v>
                </c:pt>
                <c:pt idx="3">
                  <c:v>інформованість                      (після експерименту)</c:v>
                </c:pt>
                <c:pt idx="4">
                  <c:v>орієнтація в часі                      (до експерименту)</c:v>
                </c:pt>
                <c:pt idx="5">
                  <c:v>орієнтація в часі                      (після експерименту)</c:v>
                </c:pt>
                <c:pt idx="6">
                  <c:v>прийняття рішень                        (до експерименту)</c:v>
                </c:pt>
                <c:pt idx="7">
                  <c:v>прийняття рішень                    (після експерименту)</c:v>
                </c:pt>
              </c:strCache>
            </c:strRef>
          </c:cat>
          <c:val>
            <c:numRef>
              <c:f>Sheet1!$C$2:$C$9</c:f>
              <c:numCache>
                <c:formatCode>0.00%</c:formatCode>
                <c:ptCount val="8"/>
                <c:pt idx="0">
                  <c:v>0.433</c:v>
                </c:pt>
                <c:pt idx="1">
                  <c:v>0.433</c:v>
                </c:pt>
                <c:pt idx="2">
                  <c:v>0.5</c:v>
                </c:pt>
                <c:pt idx="3">
                  <c:v>0.46700000000000003</c:v>
                </c:pt>
                <c:pt idx="4">
                  <c:v>0.53300000000000003</c:v>
                </c:pt>
                <c:pt idx="5">
                  <c:v>0.46700000000000003</c:v>
                </c:pt>
                <c:pt idx="6">
                  <c:v>0.433</c:v>
                </c:pt>
                <c:pt idx="7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D47-4F80-90EB-467E547A91C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низький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6687526074259492E-2"/>
                  <c:y val="-1.58730158730159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D47-4F80-90EB-467E547A91CB}"/>
                </c:ext>
              </c:extLst>
            </c:dLbl>
            <c:dLbl>
              <c:idx val="1"/>
              <c:layout>
                <c:manualLayout>
                  <c:x val="1.8773466833541891E-2"/>
                  <c:y val="-1.19047619047619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D47-4F80-90EB-467E547A91CB}"/>
                </c:ext>
              </c:extLst>
            </c:dLbl>
            <c:dLbl>
              <c:idx val="2"/>
              <c:layout>
                <c:manualLayout>
                  <c:x val="2.5031289111389236E-2"/>
                  <c:y val="-1.190476190476194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D47-4F80-90EB-467E547A91CB}"/>
                </c:ext>
              </c:extLst>
            </c:dLbl>
            <c:dLbl>
              <c:idx val="3"/>
              <c:layout>
                <c:manualLayout>
                  <c:x val="2.7117229870671673E-2"/>
                  <c:y val="-1.587301587301587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D47-4F80-90EB-467E547A91CB}"/>
                </c:ext>
              </c:extLst>
            </c:dLbl>
            <c:dLbl>
              <c:idx val="4"/>
              <c:layout>
                <c:manualLayout>
                  <c:x val="2.2945348352106799E-2"/>
                  <c:y val="3.9682539682539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D47-4F80-90EB-467E547A91CB}"/>
                </c:ext>
              </c:extLst>
            </c:dLbl>
            <c:dLbl>
              <c:idx val="5"/>
              <c:layout>
                <c:manualLayout>
                  <c:x val="2.5031289111389236E-2"/>
                  <c:y val="-7.93650793650793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D47-4F80-90EB-467E547A91CB}"/>
                </c:ext>
              </c:extLst>
            </c:dLbl>
            <c:dLbl>
              <c:idx val="6"/>
              <c:layout>
                <c:manualLayout>
                  <c:x val="2.5031289111389236E-2"/>
                  <c:y val="-1.587301587301587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D47-4F80-90EB-467E547A91CB}"/>
                </c:ext>
              </c:extLst>
            </c:dLbl>
            <c:dLbl>
              <c:idx val="7"/>
              <c:layout>
                <c:manualLayout>
                  <c:x val="2.0859407592824362E-2"/>
                  <c:y val="-3.968253968253931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D47-4F80-90EB-467E547A91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автономність                                      (до експерименту)</c:v>
                </c:pt>
                <c:pt idx="1">
                  <c:v>автономність                                 (після експерименту)</c:v>
                </c:pt>
                <c:pt idx="2">
                  <c:v>інформованість                     (до експерименту)</c:v>
                </c:pt>
                <c:pt idx="3">
                  <c:v>інформованість                      (після експерименту)</c:v>
                </c:pt>
                <c:pt idx="4">
                  <c:v>орієнтація в часі                      (до експерименту)</c:v>
                </c:pt>
                <c:pt idx="5">
                  <c:v>орієнтація в часі                      (після експерименту)</c:v>
                </c:pt>
                <c:pt idx="6">
                  <c:v>прийняття рішень                        (до експерименту)</c:v>
                </c:pt>
                <c:pt idx="7">
                  <c:v>прийняття рішень                    (після експерименту)</c:v>
                </c:pt>
              </c:strCache>
            </c:strRef>
          </c:cat>
          <c:val>
            <c:numRef>
              <c:f>Sheet1!$D$2:$D$9</c:f>
              <c:numCache>
                <c:formatCode>0.00%</c:formatCode>
                <c:ptCount val="8"/>
                <c:pt idx="0">
                  <c:v>0.23300000000000001</c:v>
                </c:pt>
                <c:pt idx="1">
                  <c:v>0.1</c:v>
                </c:pt>
                <c:pt idx="2">
                  <c:v>0.2</c:v>
                </c:pt>
                <c:pt idx="3">
                  <c:v>0.13300000000000001</c:v>
                </c:pt>
                <c:pt idx="4">
                  <c:v>0.2</c:v>
                </c:pt>
                <c:pt idx="5">
                  <c:v>0.16700000000000001</c:v>
                </c:pt>
                <c:pt idx="6">
                  <c:v>0.2</c:v>
                </c:pt>
                <c:pt idx="7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0D47-4F80-90EB-467E547A91C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132489039"/>
        <c:axId val="1132487599"/>
      </c:barChart>
      <c:catAx>
        <c:axId val="11324890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32487599"/>
        <c:crosses val="autoZero"/>
        <c:auto val="1"/>
        <c:lblAlgn val="ctr"/>
        <c:lblOffset val="100"/>
        <c:noMultiLvlLbl val="0"/>
      </c:catAx>
      <c:valAx>
        <c:axId val="1132487599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crossAx val="11324890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534445870774499E-2"/>
          <c:y val="5.0366300366300368E-2"/>
          <c:w val="0.95293110825845095"/>
          <c:h val="0.586061477892186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внутрішня мотивація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Контрольна група                           (до експерименту)</c:v>
                </c:pt>
                <c:pt idx="1">
                  <c:v>Контрольна група                (після експерименту)</c:v>
                </c:pt>
                <c:pt idx="2">
                  <c:v>Експериментальна група                (до експерименту)</c:v>
                </c:pt>
                <c:pt idx="3">
                  <c:v>Експериментальна група                   (після експерименту)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0.6</c:v>
                </c:pt>
                <c:pt idx="1">
                  <c:v>0.6</c:v>
                </c:pt>
                <c:pt idx="2">
                  <c:v>0.53300000000000003</c:v>
                </c:pt>
                <c:pt idx="3">
                  <c:v>0.66700000000000004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C3-47BE-B43E-C1BCF0ED075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зовнішня позитивна мотивація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Контрольна група                           (до експерименту)</c:v>
                </c:pt>
                <c:pt idx="1">
                  <c:v>Контрольна група                (після експерименту)</c:v>
                </c:pt>
                <c:pt idx="2">
                  <c:v>Експериментальна група                (до експерименту)</c:v>
                </c:pt>
                <c:pt idx="3">
                  <c:v>Експериментальна група                   (після експерименту)</c:v>
                </c:pt>
              </c:strCache>
            </c:strRef>
          </c:cat>
          <c:val>
            <c:numRef>
              <c:f>Sheet1!$C$2:$C$5</c:f>
              <c:numCache>
                <c:formatCode>0.00%</c:formatCode>
                <c:ptCount val="4"/>
                <c:pt idx="0">
                  <c:v>0.23300000000000001</c:v>
                </c:pt>
                <c:pt idx="1">
                  <c:v>0.26700000000000002</c:v>
                </c:pt>
                <c:pt idx="2">
                  <c:v>0.26700000000000002</c:v>
                </c:pt>
                <c:pt idx="3">
                  <c:v>0.23300000000000001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C3-47BE-B43E-C1BCF0ED075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зовнішня негативна мотивація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Контрольна група                           (до експерименту)</c:v>
                </c:pt>
                <c:pt idx="1">
                  <c:v>Контрольна група                (після експерименту)</c:v>
                </c:pt>
                <c:pt idx="2">
                  <c:v>Експериментальна група                (до експерименту)</c:v>
                </c:pt>
                <c:pt idx="3">
                  <c:v>Експериментальна група                   (після експерименту)</c:v>
                </c:pt>
              </c:strCache>
            </c:strRef>
          </c:cat>
          <c:val>
            <c:numRef>
              <c:f>Sheet1!$D$2:$D$5</c:f>
              <c:numCache>
                <c:formatCode>0.00%</c:formatCode>
                <c:ptCount val="4"/>
                <c:pt idx="0">
                  <c:v>0.16700000000000001</c:v>
                </c:pt>
                <c:pt idx="1">
                  <c:v>0.13300000000000001</c:v>
                </c:pt>
                <c:pt idx="2">
                  <c:v>0.2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7C3-47BE-B43E-C1BCF0ED075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84263119"/>
        <c:axId val="1984259759"/>
      </c:barChart>
      <c:catAx>
        <c:axId val="19842631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984259759"/>
        <c:crosses val="autoZero"/>
        <c:auto val="1"/>
        <c:lblAlgn val="ctr"/>
        <c:lblOffset val="100"/>
        <c:noMultiLvlLbl val="0"/>
      </c:catAx>
      <c:valAx>
        <c:axId val="1984259759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crossAx val="19842631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9692026230492371E-3"/>
          <c:y val="0.81186157612651355"/>
          <c:w val="0.9721297634731888"/>
          <c:h val="0.167970356646595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11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865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6225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6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4353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78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205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749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82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08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083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879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55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604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97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939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F1473-56D7-4009-B158-FDC797FD3C80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260C970-FC62-49E6-965B-D398F90C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481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43E29-7E44-1C35-1351-E0C5C00BC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6685" y="884904"/>
            <a:ext cx="9626650" cy="1602657"/>
          </a:xfrm>
        </p:spPr>
        <p:txBody>
          <a:bodyPr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uk-UA" sz="36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Психологічні особливості професійного самовизначення старшокласників</a:t>
            </a:r>
            <a:endParaRPr lang="en-US" sz="2800" b="1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50A7C5-C870-B943-5A01-EF80BE662F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67251" y="4768645"/>
            <a:ext cx="3412664" cy="1734785"/>
          </a:xfrm>
        </p:spPr>
        <p:txBody>
          <a:bodyPr>
            <a:normAutofit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Барановський Я</a:t>
            </a:r>
            <a:r>
              <a:rPr kumimoji="0" lang="uk-UA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В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18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тудент 2 курсу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спеціальності 053 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«Психологія»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науковий керівник: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Кузьменко Ю. В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 </a:t>
            </a:r>
            <a:r>
              <a:rPr kumimoji="0" lang="uk-U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психол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н., доцент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225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488BB-9B2E-6A9A-86B0-C4B631535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335" y="624110"/>
            <a:ext cx="10000277" cy="1280890"/>
          </a:xfrm>
        </p:spPr>
        <p:txBody>
          <a:bodyPr>
            <a:normAutofit fontScale="90000"/>
          </a:bodyPr>
          <a:lstStyle/>
          <a:p>
            <a:pPr marL="0" marR="0" indent="457200" algn="ctr">
              <a:lnSpc>
                <a:spcPct val="150000"/>
              </a:lnSpc>
              <a:spcAft>
                <a:spcPts val="800"/>
              </a:spcAft>
            </a:pPr>
            <a:r>
              <a:rPr lang="uk-UA" sz="27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ПРОГРАМА ФОРМУВАННЯ ПРОФЕСІЙНОГО САМОВИЗНАЧЕННЯ СТАРШОКЛАСНИКІВ</a:t>
            </a:r>
            <a:br>
              <a:rPr lang="en-US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EB363-A3E6-ED3A-FA63-9BE739B6B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7442" y="2702102"/>
            <a:ext cx="8977169" cy="3777355"/>
          </a:xfrm>
        </p:spPr>
        <p:txBody>
          <a:bodyPr/>
          <a:lstStyle/>
          <a:p>
            <a:pPr marL="0" marR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uk-UA" sz="24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Мета тренінгової програми:</a:t>
            </a:r>
            <a:r>
              <a:rPr lang="uk-UA" sz="24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надання допомоги старшокласникам у подоланні проблем їх професійного самовизначення, спонукання старшокласників до усвідомлення власної відповідальності за своє професійне майбутнє.</a:t>
            </a:r>
            <a:endParaRPr lang="en-US" sz="24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190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C3113-5905-406D-CABA-E22442D83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633" y="329142"/>
            <a:ext cx="9789844" cy="742574"/>
          </a:xfrm>
        </p:spPr>
        <p:txBody>
          <a:bodyPr>
            <a:normAutofit/>
          </a:bodyPr>
          <a:lstStyle/>
          <a:p>
            <a:pPr algn="ctr"/>
            <a:r>
              <a:rPr lang="uk-U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Порівняльний аналіз дослідження професійної готовності старшокласників КГ </a:t>
            </a:r>
            <a:br>
              <a:rPr lang="uk-U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uk-U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 методикою</a:t>
            </a:r>
            <a:r>
              <a:rPr lang="uk-UA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А. Чернявської</a:t>
            </a:r>
            <a:endParaRPr lang="en-US" sz="180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60DD78C-9C41-08A2-523C-1ACE6D3BD9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5021209"/>
              </p:ext>
            </p:extLst>
          </p:nvPr>
        </p:nvGraphicFramePr>
        <p:xfrm>
          <a:off x="934720" y="943897"/>
          <a:ext cx="11064240" cy="2485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9676806-CC75-2FCB-2E46-ACD1A5579F84}"/>
              </a:ext>
            </a:extLst>
          </p:cNvPr>
          <p:cNvSpPr txBox="1"/>
          <p:nvPr/>
        </p:nvSpPr>
        <p:spPr>
          <a:xfrm>
            <a:off x="1429632" y="3429000"/>
            <a:ext cx="103140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uk-UA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Порівняльний аналіз дослідження професійної готовності старшокласників </a:t>
            </a:r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Е</a:t>
            </a:r>
            <a:r>
              <a:rPr kumimoji="0" lang="uk-UA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Г </a:t>
            </a:r>
          </a:p>
          <a:p>
            <a:pPr algn="ctr"/>
            <a:r>
              <a:rPr kumimoji="0" lang="uk-UA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за методикою</a:t>
            </a:r>
            <a:r>
              <a:rPr kumimoji="0" lang="uk-UA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</a:t>
            </a:r>
            <a:r>
              <a:rPr kumimoji="0" lang="uk-UA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А. Чернявської</a:t>
            </a:r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2C3DF81-26BF-68CB-94B3-B7618346DE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2969676"/>
              </p:ext>
            </p:extLst>
          </p:nvPr>
        </p:nvGraphicFramePr>
        <p:xfrm>
          <a:off x="825910" y="4075330"/>
          <a:ext cx="11173050" cy="2782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31885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C019A-130D-6896-F65C-DFBC594C6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Порівняльний аналіз дослідження мотивації професійної діяльності у старшокласників за методикою А. </a:t>
            </a:r>
            <a:r>
              <a:rPr lang="uk-UA" sz="2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Реана</a:t>
            </a:r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371285F-598D-E144-27F1-D35BA6452B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0386127"/>
              </p:ext>
            </p:extLst>
          </p:nvPr>
        </p:nvGraphicFramePr>
        <p:xfrm>
          <a:off x="1897626" y="2133600"/>
          <a:ext cx="9606987" cy="4100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8657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F239A-BE0C-9F76-A806-A154C3474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4839" y="806245"/>
            <a:ext cx="10029773" cy="5666474"/>
          </a:xfrm>
        </p:spPr>
        <p:txBody>
          <a:bodyPr>
            <a:noAutofit/>
          </a:bodyPr>
          <a:lstStyle/>
          <a:p>
            <a:pPr marL="0" marR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0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ВИСНОВКИ</a:t>
            </a:r>
            <a:endParaRPr lang="en-US" sz="20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uk-UA" sz="19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Теоретичний аналіз наукових джерел з проблеми професійного самовизначення старшокласників підкреслює важливість психолого-педагогічних підходів, які допомагають учням усвідомлювати свої сильні сторони та професійні орієнтири. Під час дослідження було визначено ключові фактори, які впливають на успішне самовизначення, зокрема внутрішні і зовнішні мотиваційні чинники.</a:t>
            </a:r>
            <a:endParaRPr lang="en-US" sz="19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19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uk-UA" sz="19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Згідно з результатами проведеного дослідження, у старшокласників переважають різноманітні професійні орієнтації, зокрема найбільше виражені схильності до людей, техніки та знакових систем. Також спостерігається високий рівень автономності, інформованості, орієнтації в часі та прийняття рішень, що свідчить про їх готовність до професійного самовизначення. Підвищений рівень внутрішньої мотивації та прагнення до отримання диплома вказує на високий інтерес до навчання та професійного розвитку.</a:t>
            </a:r>
            <a:endParaRPr lang="en-US" sz="19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19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uk-UA" sz="19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Розробка та апробація комплексної програми цілеспрямованого професійного самовизначення старшокласників показала її ефективність у розвитку самоусвідомлення та професійних орієнтацій учнів. Програма допомогла учасникам краще розуміти свої професійні схильності та підвищила рівень їх впевненості в правильності обраного професійного шляху.</a:t>
            </a:r>
            <a:endParaRPr lang="en-US" sz="19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197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B5211-17AE-D077-D20B-0AD39082E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7962" y="747252"/>
            <a:ext cx="9202994" cy="5161935"/>
          </a:xfrm>
        </p:spPr>
        <p:txBody>
          <a:bodyPr/>
          <a:lstStyle/>
          <a:p>
            <a:pPr marL="0" marR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2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Об’єкт дослідження</a:t>
            </a:r>
            <a:r>
              <a:rPr lang="uk-UA" sz="32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професійне самовизначення старшокласників.</a:t>
            </a:r>
            <a:endParaRPr lang="en-US" sz="24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2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 дослідження</a:t>
            </a:r>
            <a:r>
              <a:rPr lang="uk-UA" sz="32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психологічні особливості професійного самовизначення старшокласників.</a:t>
            </a:r>
            <a:endParaRPr lang="en-US" sz="24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850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282A6-BA1B-C1D4-8A5E-1E3F07014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0645" y="757083"/>
            <a:ext cx="9783967" cy="5545393"/>
          </a:xfrm>
        </p:spPr>
        <p:txBody>
          <a:bodyPr>
            <a:normAutofit/>
          </a:bodyPr>
          <a:lstStyle/>
          <a:p>
            <a:pPr marL="0" marR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Мета дослідження</a:t>
            </a:r>
            <a:r>
              <a:rPr lang="uk-UA" sz="24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провести теоретичний аналіз та емпіричне дослідження особливостей професійного самовизначення старшокласників.</a:t>
            </a:r>
            <a:endParaRPr lang="en-US" sz="24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uk-UA" sz="2400" b="1" kern="1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Гіпотеза дослідження</a:t>
            </a:r>
            <a:r>
              <a:rPr lang="uk-UA" sz="24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цілеспрямоване професійне самовизначення старшокласників сприятиме їх особистісному зростанню за умови створення профорієнтаційного простору, що забезпечує розвиток навичок самопізнання, формування цінностей, зростання та моделювання образу професійного-Я.</a:t>
            </a:r>
            <a:endParaRPr lang="en-US" sz="24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000" kern="1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253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BF083C-F92A-E97C-FAA4-B465BF8AF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0916" y="816077"/>
            <a:ext cx="9213696" cy="5851851"/>
          </a:xfrm>
        </p:spPr>
        <p:txBody>
          <a:bodyPr>
            <a:normAutofit/>
          </a:bodyPr>
          <a:lstStyle/>
          <a:p>
            <a:pPr marL="0" marR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uk-UA" sz="28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Завдання дослідження:</a:t>
            </a:r>
            <a:endParaRPr lang="en-US" sz="2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uk-UA" sz="28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Здійснити теоретичний аналіз наукових джерел із проблеми професійного самовизначення старшокласників.</a:t>
            </a:r>
            <a:endParaRPr lang="en-US" sz="2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uk-UA" sz="28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емпіричне дослідження особливостей професійного самовизначення старшокласників.</a:t>
            </a:r>
            <a:endParaRPr lang="en-US" sz="2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uk-UA" sz="28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Розробити та апробувати комплексну програму цілеспрямованого професійного самовизначення старшокласників.</a:t>
            </a:r>
            <a:endParaRPr lang="en-US" sz="2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090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C9598-4B0F-2761-CBED-A7D0E3CE8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6476" y="698090"/>
            <a:ext cx="9388136" cy="5856822"/>
          </a:xfrm>
        </p:spPr>
        <p:txBody>
          <a:bodyPr>
            <a:normAutofit/>
          </a:bodyPr>
          <a:lstStyle/>
          <a:p>
            <a:pPr marL="0" marR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 і методики дослідження</a:t>
            </a:r>
            <a:r>
              <a:rPr lang="uk-UA" sz="24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24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uk-UA" sz="22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теоретичні</a:t>
            </a:r>
            <a:r>
              <a:rPr lang="uk-UA" sz="2200" b="1" i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2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аналіз, синтез, узагальнення, систематизація, порівняння для розкриття сутності та визначення базових понять досліджуваної проблеми; </a:t>
            </a:r>
            <a:endParaRPr lang="en-US" sz="22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uk-UA" sz="22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емпіричні: </a:t>
            </a:r>
            <a:r>
              <a:rPr lang="uk-UA" sz="22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«Диференційно діагностичний опитувальник» (Є. Клімов); методика «Опитувальник професійних переваг» (</a:t>
            </a:r>
            <a:r>
              <a:rPr lang="uk-UA" sz="2200" kern="1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</a:t>
            </a:r>
            <a:r>
              <a:rPr lang="uk-UA" sz="22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r>
              <a:rPr lang="uk-UA" sz="2200" kern="1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Голанд</a:t>
            </a:r>
            <a:r>
              <a:rPr lang="uk-UA" sz="22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 методика «</a:t>
            </a:r>
            <a:r>
              <a:rPr lang="uk-UA" sz="2200" kern="1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Професійна</a:t>
            </a:r>
            <a:r>
              <a:rPr lang="uk-UA" sz="22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готовність» (А. Чернявська); </a:t>
            </a:r>
            <a:r>
              <a:rPr lang="uk-UA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методика «Мотивація навчання» (Т. </a:t>
            </a:r>
            <a:r>
              <a:rPr lang="uk-UA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Ільїна</a:t>
            </a:r>
            <a:r>
              <a:rPr lang="uk-UA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), </a:t>
            </a:r>
            <a:r>
              <a:rPr lang="uk-UA" sz="22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методика </a:t>
            </a:r>
            <a:r>
              <a:rPr lang="uk-UA" sz="22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«Визначення мотивації професійної діяльності» (А. </a:t>
            </a:r>
            <a:r>
              <a:rPr lang="uk-UA" sz="2200" kern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Реан</a:t>
            </a:r>
            <a:r>
              <a:rPr lang="uk-UA" sz="22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uk-UA" sz="22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sz="22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uk-UA" sz="22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статистичні: </a:t>
            </a:r>
            <a:r>
              <a:rPr lang="uk-UA" sz="22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t-критерій Стьюдента для визначення відмінностей в показниках.</a:t>
            </a:r>
            <a:endParaRPr lang="en-US" sz="22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432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9C11A-DE32-D342-2B35-A6E2915BE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3935" y="79514"/>
            <a:ext cx="9390677" cy="775251"/>
          </a:xfrm>
        </p:spPr>
        <p:txBody>
          <a:bodyPr>
            <a:normAutofit fontScale="90000"/>
          </a:bodyPr>
          <a:lstStyle/>
          <a:p>
            <a:pPr marL="0" marR="0" indent="45720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професійного самовизначення старшокласників</a:t>
            </a:r>
            <a:endParaRPr lang="en-US" sz="2800" b="1" kern="1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0CD982-6CBA-2D15-1EAC-F4D61EA3C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213" y="1195474"/>
            <a:ext cx="8839540" cy="484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304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9282E-1181-5601-F7FA-983ED4D56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129" y="624110"/>
            <a:ext cx="9636483" cy="1280890"/>
          </a:xfrm>
        </p:spPr>
        <p:txBody>
          <a:bodyPr>
            <a:normAutofit fontScale="90000"/>
          </a:bodyPr>
          <a:lstStyle/>
          <a:p>
            <a:pPr marL="0" marR="0" indent="45720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uk-UA" sz="24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Результати </a:t>
            </a:r>
            <a:r>
              <a:rPr lang="uk-UA" sz="24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 професійних переваг</a:t>
            </a:r>
            <a:b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 методикою </a:t>
            </a:r>
            <a:r>
              <a:rPr lang="uk-UA" sz="2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Дж</a:t>
            </a:r>
            <a:r>
              <a:rPr lang="uk-UA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 </a:t>
            </a:r>
            <a:r>
              <a:rPr lang="uk-UA" sz="2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Голланда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81395A2-6EB7-A812-4599-953C5F9291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3455851"/>
              </p:ext>
            </p:extLst>
          </p:nvPr>
        </p:nvGraphicFramePr>
        <p:xfrm>
          <a:off x="2005781" y="2153265"/>
          <a:ext cx="9252154" cy="41688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93390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FFF41-D8F7-55C2-5356-5E8033BEA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6619" y="624110"/>
            <a:ext cx="9547993" cy="1280890"/>
          </a:xfrm>
        </p:spPr>
        <p:txBody>
          <a:bodyPr>
            <a:normAutofit/>
          </a:bodyPr>
          <a:lstStyle/>
          <a:p>
            <a:pPr marL="0" marR="0" indent="45720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uk-UA" sz="2400" b="1" kern="100" spc="-1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Результати </a:t>
            </a:r>
            <a:r>
              <a:rPr lang="uk-UA" sz="24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 професійної готовності</a:t>
            </a:r>
            <a:br>
              <a:rPr lang="en-US" sz="18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методикою А. Чернявської 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863289A-3054-E64D-53EB-61F0D15008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0020923"/>
              </p:ext>
            </p:extLst>
          </p:nvPr>
        </p:nvGraphicFramePr>
        <p:xfrm>
          <a:off x="2037522" y="2086609"/>
          <a:ext cx="8974607" cy="4147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3644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6F297-FFFD-3FE2-2B60-80EA0E1E6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833" y="624110"/>
            <a:ext cx="9970780" cy="850729"/>
          </a:xfrm>
        </p:spPr>
        <p:txBody>
          <a:bodyPr>
            <a:noAutofit/>
          </a:bodyPr>
          <a:lstStyle/>
          <a:p>
            <a:pPr marL="0" marR="0" indent="457200" algn="ctr">
              <a:lnSpc>
                <a:spcPct val="150000"/>
              </a:lnSpc>
              <a:spcAft>
                <a:spcPts val="800"/>
              </a:spcAft>
            </a:pPr>
            <a:r>
              <a:rPr lang="uk-UA" sz="20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Результати </a:t>
            </a:r>
            <a:r>
              <a:rPr lang="uk-UA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дослідження </a:t>
            </a:r>
            <a:r>
              <a:rPr lang="uk-UA" sz="2000" b="1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мотивації професійної діяльності</a:t>
            </a:r>
            <a:br>
              <a:rPr lang="en-US" sz="16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 методикою А. </a:t>
            </a:r>
            <a:r>
              <a:rPr lang="uk-UA" sz="20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Реана</a:t>
            </a:r>
            <a:r>
              <a:rPr lang="uk-UA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824483C-99E0-AEDF-B68F-054FD407C9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6881801"/>
              </p:ext>
            </p:extLst>
          </p:nvPr>
        </p:nvGraphicFramePr>
        <p:xfrm>
          <a:off x="1641987" y="1956619"/>
          <a:ext cx="9596284" cy="4277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2725379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</TotalTime>
  <Words>508</Words>
  <Application>Microsoft Office PowerPoint</Application>
  <PresentationFormat>Широкоэкранный</PresentationFormat>
  <Paragraphs>56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Wingdings 3</vt:lpstr>
      <vt:lpstr>Wisp</vt:lpstr>
      <vt:lpstr>Психологічні особливості професійного самовизначення старшокласників</vt:lpstr>
      <vt:lpstr>Презентация PowerPoint</vt:lpstr>
      <vt:lpstr>Презентация PowerPoint</vt:lpstr>
      <vt:lpstr>Презентация PowerPoint</vt:lpstr>
      <vt:lpstr>Презентация PowerPoint</vt:lpstr>
      <vt:lpstr>Модель професійного самовизначення старшокласників</vt:lpstr>
      <vt:lpstr>Результати дослідження професійних переваг за методикою Дж. Голланда </vt:lpstr>
      <vt:lpstr>Результати дослідження професійної готовності за методикою А. Чернявської </vt:lpstr>
      <vt:lpstr>Результати дослідження мотивації професійної діяльності за методикою А. Реана </vt:lpstr>
      <vt:lpstr>ПРОГРАМА ФОРМУВАННЯ ПРОФЕСІЙНОГО САМОВИЗНАЧЕННЯ СТАРШОКЛАСНИКІВ </vt:lpstr>
      <vt:lpstr>Порівняльний аналіз дослідження професійної готовності старшокласників КГ  за методикою А. Чернявської</vt:lpstr>
      <vt:lpstr>Порівняльний аналіз дослідження мотивації професійної діяльності у старшокласників за методикою А. Реана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ОСОБЛИВОСТІ ФОРМУВАННЯ СТРЕСОСТІЙКОСТІ ДІТЕЙ ВНУТРIШНЬО ПЕРЕМIЩЕНИХ ОСIБ</dc:title>
  <dc:creator>Щдпф Пгкілф</dc:creator>
  <cp:lastModifiedBy>Djulia</cp:lastModifiedBy>
  <cp:revision>33</cp:revision>
  <dcterms:created xsi:type="dcterms:W3CDTF">2023-11-09T15:50:47Z</dcterms:created>
  <dcterms:modified xsi:type="dcterms:W3CDTF">2025-02-06T07:51:12Z</dcterms:modified>
</cp:coreProperties>
</file>