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71" r:id="rId12"/>
    <p:sldId id="274" r:id="rId13"/>
    <p:sldId id="275" r:id="rId14"/>
    <p:sldId id="276" r:id="rId15"/>
    <p:sldId id="27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Помірний стиль 3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931395113913616E-2"/>
          <c:y val="0.16647011462247907"/>
          <c:w val="0.88635505578536822"/>
          <c:h val="0.722406019457659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Шкала суб'єктивної вітальності, 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Аркуш1!$A$2:$A$4</c:f>
              <c:strCache>
                <c:ptCount val="3"/>
                <c:pt idx="0">
                  <c:v>Високий рівень</c:v>
                </c:pt>
                <c:pt idx="1">
                  <c:v>Середній рівень</c:v>
                </c:pt>
                <c:pt idx="2">
                  <c:v>Низький рівень</c:v>
                </c:pt>
              </c:strCache>
            </c:strRef>
          </c:cat>
          <c:val>
            <c:numRef>
              <c:f>Аркуш1!$B$2:$B$4</c:f>
              <c:numCache>
                <c:formatCode>General</c:formatCode>
                <c:ptCount val="3"/>
                <c:pt idx="0">
                  <c:v>20.399999999999999</c:v>
                </c:pt>
                <c:pt idx="1">
                  <c:v>55.6</c:v>
                </c:pt>
                <c:pt idx="2" formatCode="0.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8E-4314-8FF4-78FD7E3F26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0299496"/>
        <c:axId val="520299824"/>
      </c:barChart>
      <c:catAx>
        <c:axId val="52029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824"/>
        <c:crosses val="autoZero"/>
        <c:auto val="1"/>
        <c:lblAlgn val="ctr"/>
        <c:lblOffset val="100"/>
        <c:noMultiLvlLbl val="0"/>
      </c:catAx>
      <c:valAx>
        <c:axId val="5202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uk-UA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57227360583223"/>
          <c:y val="1.4035151546650727E-2"/>
          <c:w val="0.84342772639416774"/>
          <c:h val="0.66244761484022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Соціально -психологічна підтримка</c:v>
                </c:pt>
                <c:pt idx="1">
                  <c:v>Функціональна сім'я</c:v>
                </c:pt>
                <c:pt idx="2">
                  <c:v>Задоволенність життям</c:v>
                </c:pt>
                <c:pt idx="3">
                  <c:v>Потяг до успіху</c:v>
                </c:pt>
                <c:pt idx="4">
                  <c:v>Саморегуляція/планування</c:v>
                </c:pt>
                <c:pt idx="5">
                  <c:v>Позитивний образ майбутнього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  <c:pt idx="0">
                  <c:v>11.1</c:v>
                </c:pt>
                <c:pt idx="1">
                  <c:v>5.6</c:v>
                </c:pt>
                <c:pt idx="2">
                  <c:v>9.3000000000000007</c:v>
                </c:pt>
                <c:pt idx="3">
                  <c:v>11.1</c:v>
                </c:pt>
                <c:pt idx="4">
                  <c:v>3.7</c:v>
                </c:pt>
                <c:pt idx="5">
                  <c:v>68.5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99-4D40-9FBE-57D0A777FDF6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Соціально -психологічна підтримка</c:v>
                </c:pt>
                <c:pt idx="1">
                  <c:v>Функціональна сім'я</c:v>
                </c:pt>
                <c:pt idx="2">
                  <c:v>Задоволенність життям</c:v>
                </c:pt>
                <c:pt idx="3">
                  <c:v>Потяг до успіху</c:v>
                </c:pt>
                <c:pt idx="4">
                  <c:v>Саморегуляція/планування</c:v>
                </c:pt>
                <c:pt idx="5">
                  <c:v>Позитивний образ майбутнього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81.5</c:v>
                </c:pt>
                <c:pt idx="1">
                  <c:v>42.6</c:v>
                </c:pt>
                <c:pt idx="2">
                  <c:v>64.8</c:v>
                </c:pt>
                <c:pt idx="3">
                  <c:v>48.1</c:v>
                </c:pt>
                <c:pt idx="4">
                  <c:v>20.399999999999999</c:v>
                </c:pt>
                <c:pt idx="5">
                  <c:v>27.8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99-4D40-9FBE-57D0A777FDF6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Соціально -психологічна підтримка</c:v>
                </c:pt>
                <c:pt idx="1">
                  <c:v>Функціональна сім'я</c:v>
                </c:pt>
                <c:pt idx="2">
                  <c:v>Задоволенність життям</c:v>
                </c:pt>
                <c:pt idx="3">
                  <c:v>Потяг до успіху</c:v>
                </c:pt>
                <c:pt idx="4">
                  <c:v>Саморегуляція/планування</c:v>
                </c:pt>
                <c:pt idx="5">
                  <c:v>Позитивний образ майбутнього</c:v>
                </c:pt>
              </c:strCache>
            </c:strRef>
          </c:cat>
          <c:val>
            <c:numRef>
              <c:f>Аркуш1!$D$2:$D$7</c:f>
              <c:numCache>
                <c:formatCode>General</c:formatCode>
                <c:ptCount val="6"/>
                <c:pt idx="0">
                  <c:v>7.4</c:v>
                </c:pt>
                <c:pt idx="1">
                  <c:v>51.8</c:v>
                </c:pt>
                <c:pt idx="2">
                  <c:v>25.9</c:v>
                </c:pt>
                <c:pt idx="3">
                  <c:v>40.799999999999997</c:v>
                </c:pt>
                <c:pt idx="4">
                  <c:v>75.900000000000006</c:v>
                </c:pt>
                <c:pt idx="5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99-4D40-9FBE-57D0A777FDF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0299496"/>
        <c:axId val="520299824"/>
      </c:barChart>
      <c:catAx>
        <c:axId val="52029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116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824"/>
        <c:crosses val="autoZero"/>
        <c:auto val="1"/>
        <c:lblAlgn val="ctr"/>
        <c:lblOffset val="100"/>
        <c:noMultiLvlLbl val="0"/>
      </c:catAx>
      <c:valAx>
        <c:axId val="5202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uk-UA"/>
                  <a:t>%</a:t>
                </a:r>
              </a:p>
            </c:rich>
          </c:tx>
          <c:layout>
            <c:manualLayout>
              <c:xMode val="edge"/>
              <c:yMode val="edge"/>
              <c:x val="2.3347905235074604E-2"/>
              <c:y val="0.329494382509117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 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Високий рівень</c:v>
                </c:pt>
                <c:pt idx="1">
                  <c:v>Середній рівень (близький до високого)</c:v>
                </c:pt>
                <c:pt idx="2">
                  <c:v>Середній рівень</c:v>
                </c:pt>
                <c:pt idx="3">
                  <c:v>Низький рівень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3.7</c:v>
                </c:pt>
                <c:pt idx="1">
                  <c:v>22.2</c:v>
                </c:pt>
                <c:pt idx="2" formatCode="0.0">
                  <c:v>72.2</c:v>
                </c:pt>
                <c:pt idx="3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21-422D-96A5-0B8505BEE1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0299496"/>
        <c:axId val="520299824"/>
      </c:barChart>
      <c:catAx>
        <c:axId val="52029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824"/>
        <c:crosses val="autoZero"/>
        <c:auto val="1"/>
        <c:lblAlgn val="ctr"/>
        <c:lblOffset val="100"/>
        <c:noMultiLvlLbl val="0"/>
      </c:catAx>
      <c:valAx>
        <c:axId val="5202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uk-UA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52029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 %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BC-479A-82D6-F5CA593D1414}"/>
              </c:ext>
            </c:extLst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BC-479A-82D6-F5CA593D14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Аркуш1!$A$2:$A$3</c:f>
              <c:strCache>
                <c:ptCount val="2"/>
                <c:pt idx="0">
                  <c:v>Задоволені</c:v>
                </c:pt>
                <c:pt idx="1">
                  <c:v>Незадоволені</c:v>
                </c:pt>
              </c:strCache>
            </c:strRef>
          </c:cat>
          <c:val>
            <c:numRef>
              <c:f>Аркуш1!$B$2:$B$3</c:f>
              <c:numCache>
                <c:formatCode>0.00%</c:formatCode>
                <c:ptCount val="2"/>
                <c:pt idx="0">
                  <c:v>0.64800000000000002</c:v>
                </c:pt>
                <c:pt idx="1">
                  <c:v>0.35199999999999998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BC-479A-82D6-F5CA593D14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1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921140465460434E-2"/>
          <c:y val="2.0910926041182998E-2"/>
          <c:w val="0.92122456020491428"/>
          <c:h val="0.823756411468690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27-4EA7-B32C-5CC048695F9D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15</c:v>
                </c:pt>
                <c:pt idx="1">
                  <c:v>16</c:v>
                </c:pt>
                <c:pt idx="2">
                  <c:v>15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27-4EA7-B32C-5CC048695F9D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Аркуш1!$D$2:$D$5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27-4EA7-B32C-5CC048695F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0299496"/>
        <c:axId val="520299824"/>
      </c:barChart>
      <c:catAx>
        <c:axId val="52029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uk-UA"/>
          </a:p>
        </c:txPr>
        <c:crossAx val="520299824"/>
        <c:crosses val="autoZero"/>
        <c:auto val="1"/>
        <c:lblAlgn val="ctr"/>
        <c:lblOffset val="100"/>
        <c:noMultiLvlLbl val="0"/>
      </c:catAx>
      <c:valAx>
        <c:axId val="5202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uk-UA"/>
                  <a:t>Кількість осіб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uk-UA"/>
          </a:p>
        </c:txPr>
        <c:crossAx val="52029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64-40AF-B9AB-11EC7B72C19A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18</c:v>
                </c:pt>
                <c:pt idx="1">
                  <c:v>18</c:v>
                </c:pt>
                <c:pt idx="2">
                  <c:v>28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64-40AF-B9AB-11EC7B72C19A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ЕГ, де</c:v>
                </c:pt>
                <c:pt idx="1">
                  <c:v>ЕГ, пе</c:v>
                </c:pt>
                <c:pt idx="2">
                  <c:v>КГ, де</c:v>
                </c:pt>
                <c:pt idx="3">
                  <c:v>КГ, пе</c:v>
                </c:pt>
              </c:strCache>
            </c:strRef>
          </c:cat>
          <c:val>
            <c:numRef>
              <c:f>Аркуш1!$D$2:$D$5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64-40AF-B9AB-11EC7B72C19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0299496"/>
        <c:axId val="520299824"/>
      </c:barChart>
      <c:catAx>
        <c:axId val="52029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uk-UA"/>
          </a:p>
        </c:txPr>
        <c:crossAx val="520299824"/>
        <c:crosses val="autoZero"/>
        <c:auto val="1"/>
        <c:lblAlgn val="ctr"/>
        <c:lblOffset val="100"/>
        <c:noMultiLvlLbl val="0"/>
      </c:catAx>
      <c:valAx>
        <c:axId val="5202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uk-UA" sz="1500" baseline="0"/>
                  <a:t>Кількість осіб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uk-UA"/>
          </a:p>
        </c:txPr>
        <c:crossAx val="52029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520350449151601"/>
          <c:y val="0.92407863079615049"/>
          <c:w val="0.60949909430335303"/>
          <c:h val="7.24491469816272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28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94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23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6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482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35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88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11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90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82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11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84C25-AA54-429E-8881-712E745625B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F99F6C7-219A-4AD1-A99D-345DC6684F33}" type="slidenum">
              <a:rPr lang="ru-RU" smtClean="0"/>
              <a:t>‹№›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3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8" r:id="rId1"/>
    <p:sldLayoutId id="2147484399" r:id="rId2"/>
    <p:sldLayoutId id="2147484400" r:id="rId3"/>
    <p:sldLayoutId id="2147484401" r:id="rId4"/>
    <p:sldLayoutId id="2147484402" r:id="rId5"/>
    <p:sldLayoutId id="2147484403" r:id="rId6"/>
    <p:sldLayoutId id="2147484404" r:id="rId7"/>
    <p:sldLayoutId id="2147484405" r:id="rId8"/>
    <p:sldLayoutId id="2147484406" r:id="rId9"/>
    <p:sldLayoutId id="2147484407" r:id="rId10"/>
    <p:sldLayoutId id="21474844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sobustict.blogspot.com/p/blog-page_3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9DC75-1A9A-F8A0-6F93-2C6076DB1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0686" y="363076"/>
            <a:ext cx="10264239" cy="2650288"/>
          </a:xfrm>
        </p:spPr>
        <p:txBody>
          <a:bodyPr>
            <a:noAutofit/>
          </a:bodyPr>
          <a:lstStyle/>
          <a:p>
            <a:r>
              <a:rPr lang="uk-UA" sz="4800" dirty="0">
                <a:solidFill>
                  <a:schemeClr val="accent4"/>
                </a:solidFill>
              </a:rPr>
              <a:t>Психологічна саморегуляція </a:t>
            </a:r>
            <a:r>
              <a:rPr lang="uk-UA" sz="4800" dirty="0" err="1">
                <a:solidFill>
                  <a:schemeClr val="accent4"/>
                </a:solidFill>
              </a:rPr>
              <a:t>вітальності</a:t>
            </a:r>
            <a:r>
              <a:rPr lang="uk-UA" sz="4800" dirty="0">
                <a:solidFill>
                  <a:schemeClr val="accent4"/>
                </a:solidFill>
              </a:rPr>
              <a:t> жінок засобами </a:t>
            </a:r>
            <a:r>
              <a:rPr lang="uk-UA" sz="4800" dirty="0" err="1">
                <a:solidFill>
                  <a:schemeClr val="accent4"/>
                </a:solidFill>
              </a:rPr>
              <a:t>ескпресивної</a:t>
            </a:r>
            <a:r>
              <a:rPr lang="uk-UA" sz="4800" dirty="0">
                <a:solidFill>
                  <a:schemeClr val="accent4"/>
                </a:solidFill>
              </a:rPr>
              <a:t> </a:t>
            </a:r>
            <a:r>
              <a:rPr lang="uk-UA" sz="4800" dirty="0" err="1">
                <a:solidFill>
                  <a:schemeClr val="accent4"/>
                </a:solidFill>
              </a:rPr>
              <a:t>арттерапії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0D57BFA-E804-D2C0-4978-D2723573F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507" y="3721210"/>
            <a:ext cx="11732820" cy="2358077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uk-UA" sz="2300" dirty="0">
                <a:solidFill>
                  <a:schemeClr val="accent4">
                    <a:lumMod val="50000"/>
                  </a:schemeClr>
                </a:solidFill>
              </a:rPr>
              <a:t>Виконала студентка 2 курсу групи ПВШ</a:t>
            </a:r>
          </a:p>
          <a:p>
            <a:pPr algn="r"/>
            <a:r>
              <a:rPr lang="uk-UA" sz="2300" dirty="0">
                <a:solidFill>
                  <a:schemeClr val="accent4">
                    <a:lumMod val="50000"/>
                  </a:schemeClr>
                </a:solidFill>
              </a:rPr>
              <a:t>Напряму підготовки : «053 Психологія</a:t>
            </a:r>
            <a:r>
              <a:rPr lang="uk-UA" sz="2300" dirty="0"/>
              <a:t>»</a:t>
            </a:r>
          </a:p>
          <a:p>
            <a:pPr algn="r"/>
            <a:r>
              <a:rPr lang="uk-UA" sz="2300" b="1" i="1" dirty="0" err="1"/>
              <a:t>Балінова</a:t>
            </a:r>
            <a:r>
              <a:rPr lang="uk-UA" sz="2300" b="1" i="1" dirty="0"/>
              <a:t> Анастасія Єгорівна</a:t>
            </a:r>
          </a:p>
          <a:p>
            <a:pPr algn="r"/>
            <a:r>
              <a:rPr lang="uk-UA" sz="2300" b="1" dirty="0"/>
              <a:t>Науковий керівник</a:t>
            </a:r>
            <a:r>
              <a:rPr lang="uk-UA" sz="2300" dirty="0"/>
              <a:t>:</a:t>
            </a:r>
          </a:p>
          <a:p>
            <a:pPr algn="r"/>
            <a:r>
              <a:rPr lang="uk-UA" sz="2300" dirty="0"/>
              <a:t> </a:t>
            </a:r>
            <a:r>
              <a:rPr lang="ru-RU" sz="23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кандидат </a:t>
            </a:r>
            <a:r>
              <a:rPr lang="ru-RU" sz="2300" u="sng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психологічних</a:t>
            </a:r>
            <a:r>
              <a:rPr lang="ru-RU" sz="23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наук, </a:t>
            </a:r>
          </a:p>
          <a:p>
            <a:pPr algn="r"/>
            <a:r>
              <a:rPr lang="ru-RU" sz="23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доцент</a:t>
            </a:r>
            <a:r>
              <a:rPr lang="uk-UA" sz="2300" u="sng" dirty="0"/>
              <a:t> </a:t>
            </a:r>
            <a:r>
              <a:rPr lang="uk-UA" sz="2300" b="1" i="1" u="sng" dirty="0" err="1"/>
              <a:t>Яцюк</a:t>
            </a:r>
            <a:r>
              <a:rPr lang="uk-UA" sz="2300" b="1" i="1" u="sng" dirty="0"/>
              <a:t> Марія </a:t>
            </a:r>
            <a:r>
              <a:rPr lang="uk-UA" sz="2300" b="1" i="1" u="sng" dirty="0" err="1"/>
              <a:t>валеріївна</a:t>
            </a:r>
            <a:endParaRPr lang="ru-RU" sz="2300" b="1" i="1" u="sng" dirty="0"/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424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E0992-1573-F835-FF23-E5F0E0DF4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4072" y="294483"/>
            <a:ext cx="9520157" cy="1059305"/>
          </a:xfrm>
        </p:spPr>
        <p:txBody>
          <a:bodyPr>
            <a:noAutofit/>
          </a:bodyPr>
          <a:lstStyle/>
          <a:p>
            <a:pPr algn="ctr"/>
            <a:r>
              <a:rPr lang="uk-UA" sz="2400" b="1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  <a:t>Результати опитувальник</a:t>
            </a:r>
            <a:r>
              <a:rPr lang="uk-UA" sz="2400" b="1" kern="100" dirty="0">
                <a:ea typeface="SimSun" panose="02010600030101010101" pitchFamily="2" charset="-122"/>
                <a:cs typeface="SimSun" panose="02010600030101010101" pitchFamily="2" charset="-122"/>
              </a:rPr>
              <a:t>а</a:t>
            </a:r>
            <a:r>
              <a:rPr lang="uk-UA" sz="2400" b="1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  <a:t> BIQLI, N=54</a:t>
            </a:r>
            <a:br>
              <a:rPr lang="ru-RU" sz="2400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</a:br>
            <a:endParaRPr lang="ru-RU" sz="2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5972989-BFCD-3C30-E726-7F8F6672C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06878" y="-380010"/>
            <a:ext cx="10331532" cy="496982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uk-UA" dirty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  <p:graphicFrame>
        <p:nvGraphicFramePr>
          <p:cNvPr id="5" name="Місце для вмісту 4">
            <a:extLst>
              <a:ext uri="{FF2B5EF4-FFF2-40B4-BE49-F238E27FC236}">
                <a16:creationId xmlns:a16="http://schemas.microsoft.com/office/drawing/2014/main" id="{ACB85662-D08B-41FC-2268-0DC42AF0EFE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59744140"/>
              </p:ext>
            </p:extLst>
          </p:nvPr>
        </p:nvGraphicFramePr>
        <p:xfrm>
          <a:off x="2850079" y="1044156"/>
          <a:ext cx="6816436" cy="4769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7686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99519-7419-64D9-28C7-C0A557EA3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782" y="475013"/>
            <a:ext cx="10640291" cy="1360925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accent3"/>
                </a:solidFill>
              </a:rPr>
              <a:t> </a:t>
            </a:r>
            <a:r>
              <a:rPr lang="uk-UA" sz="4000" b="1" dirty="0" err="1">
                <a:solidFill>
                  <a:schemeClr val="accent3"/>
                </a:solidFill>
              </a:rPr>
              <a:t>Арттерапевтична</a:t>
            </a:r>
            <a:r>
              <a:rPr lang="uk-UA" sz="4000" b="1" dirty="0">
                <a:solidFill>
                  <a:schemeClr val="accent3"/>
                </a:solidFill>
              </a:rPr>
              <a:t> корекційна програма</a:t>
            </a:r>
            <a:br>
              <a:rPr lang="uk-UA" sz="4000" dirty="0">
                <a:solidFill>
                  <a:schemeClr val="accent3"/>
                </a:solidFill>
              </a:rPr>
            </a:b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B238D82-8C68-55FE-B429-7D6B282E66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4379" y="1258785"/>
            <a:ext cx="10640291" cy="419023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uk-UA" sz="6600" dirty="0">
              <a:solidFill>
                <a:schemeClr val="accent6">
                  <a:lumMod val="75000"/>
                </a:schemeClr>
              </a:solidFill>
              <a:latin typeface="Bad Script" panose="02000000000000000000" pitchFamily="2" charset="0"/>
            </a:endParaRPr>
          </a:p>
          <a:p>
            <a:pPr marL="0" indent="0">
              <a:buNone/>
            </a:pPr>
            <a:r>
              <a:rPr lang="uk-UA" sz="6600" b="1" dirty="0">
                <a:solidFill>
                  <a:schemeClr val="accent6">
                    <a:lumMod val="75000"/>
                  </a:schemeClr>
                </a:solidFill>
                <a:latin typeface="Bad Script" panose="02000000000000000000" pitchFamily="2" charset="0"/>
              </a:rPr>
              <a:t>Внутрішня сила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latin typeface="Bad Script" panose="02000000000000000000" pitchFamily="2" charset="0"/>
            </a:endParaRPr>
          </a:p>
          <a:p>
            <a:endParaRPr lang="ru-RU" sz="4800" dirty="0"/>
          </a:p>
        </p:txBody>
      </p:sp>
      <p:pic>
        <p:nvPicPr>
          <p:cNvPr id="5" name="Місце для вмісту 10">
            <a:extLst>
              <a:ext uri="{FF2B5EF4-FFF2-40B4-BE49-F238E27FC236}">
                <a16:creationId xmlns:a16="http://schemas.microsoft.com/office/drawing/2014/main" id="{5D23D059-60F3-FBD3-A357-08901E7DC9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258785"/>
            <a:ext cx="6242026" cy="4712237"/>
          </a:xfrm>
        </p:spPr>
      </p:pic>
    </p:spTree>
    <p:extLst>
      <p:ext uri="{BB962C8B-B14F-4D97-AF65-F5344CB8AC3E}">
        <p14:creationId xmlns:p14="http://schemas.microsoft.com/office/powerpoint/2010/main" val="912164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333F4-3109-5169-EE80-08C015CD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Порівняння результатів дослідження за методикою</a:t>
            </a:r>
            <a:br>
              <a:rPr lang="uk-UA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«Шкала суб’єктивної </a:t>
            </a:r>
            <a:r>
              <a:rPr lang="uk-UA" sz="24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вітальності</a:t>
            </a:r>
            <a:r>
              <a:rPr lang="uk-UA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 експериментальної та контрольної груп до експерименту та після експерименту</a:t>
            </a:r>
            <a:b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3DFB84B-F6E7-E17A-8F50-8EBE8432EB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78389" y="3146961"/>
            <a:ext cx="45719" cy="2311901"/>
          </a:xfrm>
        </p:spPr>
        <p:txBody>
          <a:bodyPr/>
          <a:lstStyle/>
          <a:p>
            <a:r>
              <a:rPr lang="uk-UA" dirty="0"/>
              <a:t>.</a:t>
            </a:r>
            <a:endParaRPr lang="ru-RU" dirty="0"/>
          </a:p>
        </p:txBody>
      </p:sp>
      <p:graphicFrame>
        <p:nvGraphicFramePr>
          <p:cNvPr id="5" name="Місце для вмісту 4">
            <a:extLst>
              <a:ext uri="{FF2B5EF4-FFF2-40B4-BE49-F238E27FC236}">
                <a16:creationId xmlns:a16="http://schemas.microsoft.com/office/drawing/2014/main" id="{F0F64FD2-BDC1-4897-F7F8-F92A5E4F229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28909090"/>
              </p:ext>
            </p:extLst>
          </p:nvPr>
        </p:nvGraphicFramePr>
        <p:xfrm>
          <a:off x="688769" y="1971306"/>
          <a:ext cx="10636333" cy="4251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3181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AFEE7998-C36F-FC5C-899C-E65B0C7873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7020969"/>
              </p:ext>
            </p:extLst>
          </p:nvPr>
        </p:nvGraphicFramePr>
        <p:xfrm>
          <a:off x="1460665" y="1626919"/>
          <a:ext cx="9393382" cy="4405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F1A48B4-6DA3-3049-C2A7-8822758AE06A}"/>
              </a:ext>
            </a:extLst>
          </p:cNvPr>
          <p:cNvSpPr txBox="1"/>
          <p:nvPr/>
        </p:nvSpPr>
        <p:spPr>
          <a:xfrm>
            <a:off x="2838202" y="110236"/>
            <a:ext cx="6103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uk-UA" sz="2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Порівняння рівнів життєстійкості у експериментальній та контрольній групах до та після експерименту </a:t>
            </a:r>
            <a:endParaRPr lang="ru-RU" sz="2400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061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6C26C3-FFCC-3B9B-0BF9-560C1C40A2F6}"/>
              </a:ext>
            </a:extLst>
          </p:cNvPr>
          <p:cNvSpPr txBox="1"/>
          <p:nvPr/>
        </p:nvSpPr>
        <p:spPr>
          <a:xfrm>
            <a:off x="2177143" y="531756"/>
            <a:ext cx="836814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accent3">
                    <a:lumMod val="50000"/>
                  </a:schemeClr>
                </a:solidFill>
                <a:effectLst/>
                <a:latin typeface="+mj-lt"/>
                <a:ea typeface="Calibri" panose="020F0502020204030204" pitchFamily="34" charset="0"/>
              </a:rPr>
              <a:t>Висновок</a:t>
            </a:r>
          </a:p>
          <a:p>
            <a:r>
              <a:rPr lang="uk-UA" sz="3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Матеріали та інструментарій дослідження можуть бути використані у оцінюванні саморегуляції </a:t>
            </a:r>
            <a:r>
              <a:rPr lang="uk-UA" sz="32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вітальності</a:t>
            </a:r>
            <a:r>
              <a:rPr lang="uk-UA" sz="3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жінок різного віку, у консультативній роботі з жінками  для розвитку  здатності  адаптуватися до змін і долати труднощі, що сприяє підвищенню суб’єктивної </a:t>
            </a:r>
            <a:r>
              <a:rPr lang="uk-UA" sz="32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вітальності</a:t>
            </a:r>
            <a:r>
              <a:rPr lang="uk-UA" sz="3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як психологічного ресурсу.</a:t>
            </a:r>
            <a:endParaRPr lang="ru-RU" sz="32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828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D2B268-4150-B2C0-AD47-C0C7260C1F3E}"/>
              </a:ext>
            </a:extLst>
          </p:cNvPr>
          <p:cNvSpPr txBox="1"/>
          <p:nvPr/>
        </p:nvSpPr>
        <p:spPr>
          <a:xfrm>
            <a:off x="1306286" y="451263"/>
            <a:ext cx="9583387" cy="4596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Перспективами</a:t>
            </a:r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подальших наукових розробок стане </a:t>
            </a:r>
            <a:r>
              <a:rPr lang="uk-UA" sz="2400" dirty="0">
                <a:effectLst/>
                <a:latin typeface="+mj-lt"/>
                <a:ea typeface="Times New Roman" panose="02020603050405020304" pitchFamily="18" charset="0"/>
              </a:rPr>
              <a:t>висвітлення важливих аспектів взаємозв'язку між експресивною </a:t>
            </a:r>
            <a:r>
              <a:rPr lang="uk-UA" sz="2400" dirty="0" err="1">
                <a:effectLst/>
                <a:latin typeface="+mj-lt"/>
                <a:ea typeface="Times New Roman" panose="02020603050405020304" pitchFamily="18" charset="0"/>
              </a:rPr>
              <a:t>арттерапією</a:t>
            </a:r>
            <a:r>
              <a:rPr lang="uk-UA" sz="2400" dirty="0">
                <a:effectLst/>
                <a:latin typeface="+mj-lt"/>
                <a:ea typeface="Times New Roman" panose="02020603050405020304" pitchFamily="18" charset="0"/>
              </a:rPr>
              <a:t> та психологічною саморегуляцією жінок, сприяючи розвитку ефективних стратегій психотерапії.</a:t>
            </a:r>
            <a:endParaRPr lang="ru-RU" sz="2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Також </a:t>
            </a:r>
            <a:r>
              <a:rPr lang="ru-RU" sz="2400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тримані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слугувати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перспективою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подальших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психологічної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жінкам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психічної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стійкості</a:t>
            </a:r>
            <a:r>
              <a:rPr lang="ru-RU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самореалізації</a:t>
            </a:r>
            <a:r>
              <a:rPr lang="uk-UA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методами експресивної </a:t>
            </a:r>
            <a:r>
              <a:rPr lang="uk-UA" sz="24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арттерапії</a:t>
            </a:r>
            <a:r>
              <a:rPr lang="uk-UA" sz="2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1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2BEAE-2FCE-CB29-2F37-6DF48630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870869" cy="425928"/>
          </a:xfrm>
        </p:spPr>
        <p:txBody>
          <a:bodyPr>
            <a:normAutofit/>
          </a:bodyPr>
          <a:lstStyle/>
          <a:p>
            <a:r>
              <a:rPr lang="uk-UA" sz="800" dirty="0"/>
              <a:t>.</a:t>
            </a:r>
            <a:endParaRPr lang="ru-RU" sz="800" dirty="0"/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51029407-2A16-0D20-8ED4-33595FEFDF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348214"/>
              </p:ext>
            </p:extLst>
          </p:nvPr>
        </p:nvGraphicFramePr>
        <p:xfrm>
          <a:off x="498764" y="534390"/>
          <a:ext cx="11079678" cy="556952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539839">
                  <a:extLst>
                    <a:ext uri="{9D8B030D-6E8A-4147-A177-3AD203B41FA5}">
                      <a16:colId xmlns:a16="http://schemas.microsoft.com/office/drawing/2014/main" val="1919768847"/>
                    </a:ext>
                  </a:extLst>
                </a:gridCol>
                <a:gridCol w="5539839">
                  <a:extLst>
                    <a:ext uri="{9D8B030D-6E8A-4147-A177-3AD203B41FA5}">
                      <a16:colId xmlns:a16="http://schemas.microsoft.com/office/drawing/2014/main" val="4024952652"/>
                    </a:ext>
                  </a:extLst>
                </a:gridCol>
              </a:tblGrid>
              <a:tr h="2435479"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kern="1200" dirty="0" err="1">
                          <a:solidFill>
                            <a:schemeClr val="tx1"/>
                          </a:solidFill>
                          <a:effectLst/>
                        </a:rPr>
                        <a:t>Об’єкт</a:t>
                      </a:r>
                      <a:r>
                        <a:rPr lang="ru-RU" sz="3600" b="1" u="sng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3600" b="1" u="sng" kern="1200" dirty="0" err="1">
                          <a:solidFill>
                            <a:schemeClr val="tx1"/>
                          </a:solidFill>
                          <a:effectLst/>
                        </a:rPr>
                        <a:t>дослідження</a:t>
                      </a:r>
                      <a:r>
                        <a:rPr lang="ru-RU" sz="3600" b="1" u="sng" kern="12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endParaRPr lang="ru-RU" sz="360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3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психологічна саморегуляція </a:t>
                      </a:r>
                      <a:r>
                        <a:rPr lang="uk-UA" sz="3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вітальності</a:t>
                      </a:r>
                      <a:r>
                        <a:rPr lang="uk-UA" sz="3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жінок</a:t>
                      </a:r>
                      <a:r>
                        <a:rPr lang="uk-UA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30056692"/>
                  </a:ext>
                </a:extLst>
              </a:tr>
              <a:tr h="3134048"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kern="1200" dirty="0">
                          <a:solidFill>
                            <a:schemeClr val="dk1"/>
                          </a:solidFill>
                          <a:effectLst/>
                        </a:rPr>
                        <a:t>Предмет </a:t>
                      </a:r>
                      <a:r>
                        <a:rPr lang="ru-RU" sz="3600" b="1" u="sng" kern="1200" dirty="0" err="1">
                          <a:solidFill>
                            <a:schemeClr val="dk1"/>
                          </a:solidFill>
                          <a:effectLst/>
                        </a:rPr>
                        <a:t>дослідження</a:t>
                      </a:r>
                      <a:r>
                        <a:rPr lang="ru-RU" sz="3600" b="0" u="sng" kern="1200" dirty="0">
                          <a:solidFill>
                            <a:schemeClr val="dk1"/>
                          </a:solidFill>
                          <a:effectLst/>
                        </a:rPr>
                        <a:t>:</a:t>
                      </a:r>
                      <a:endParaRPr lang="ru-RU" sz="3600" b="0" u="sn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психологічні особливості розвитку саморегуляції </a:t>
                      </a:r>
                      <a:r>
                        <a:rPr lang="uk-UA" sz="3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вітальності</a:t>
                      </a:r>
                      <a:r>
                        <a:rPr lang="uk-U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жінок засобами експресивної </a:t>
                      </a:r>
                      <a:r>
                        <a:rPr lang="uk-UA" sz="3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арттерапії</a:t>
                      </a:r>
                      <a:endParaRPr lang="ru-RU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1762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12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2BEAE-2FCE-CB29-2F37-6DF48630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78" y="218490"/>
            <a:ext cx="9048999" cy="363401"/>
          </a:xfrm>
        </p:spPr>
        <p:txBody>
          <a:bodyPr>
            <a:normAutofit/>
          </a:bodyPr>
          <a:lstStyle/>
          <a:p>
            <a:r>
              <a:rPr lang="uk-UA" sz="800" dirty="0"/>
              <a:t>.</a:t>
            </a:r>
            <a:endParaRPr lang="ru-RU" sz="800" dirty="0"/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51029407-2A16-0D20-8ED4-33595FEFDF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813569"/>
              </p:ext>
            </p:extLst>
          </p:nvPr>
        </p:nvGraphicFramePr>
        <p:xfrm>
          <a:off x="154378" y="712519"/>
          <a:ext cx="11305308" cy="509451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640780">
                  <a:extLst>
                    <a:ext uri="{9D8B030D-6E8A-4147-A177-3AD203B41FA5}">
                      <a16:colId xmlns:a16="http://schemas.microsoft.com/office/drawing/2014/main" val="1919768847"/>
                    </a:ext>
                  </a:extLst>
                </a:gridCol>
                <a:gridCol w="5664528">
                  <a:extLst>
                    <a:ext uri="{9D8B030D-6E8A-4147-A177-3AD203B41FA5}">
                      <a16:colId xmlns:a16="http://schemas.microsoft.com/office/drawing/2014/main" val="4024952652"/>
                    </a:ext>
                  </a:extLst>
                </a:gridCol>
              </a:tblGrid>
              <a:tr h="2351315"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kern="1200" dirty="0">
                          <a:solidFill>
                            <a:schemeClr val="tx1"/>
                          </a:solidFill>
                          <a:effectLst/>
                        </a:rPr>
                        <a:t>Мета </a:t>
                      </a:r>
                      <a:r>
                        <a:rPr lang="ru-RU" sz="3600" b="1" u="sng" kern="1200" dirty="0" err="1">
                          <a:solidFill>
                            <a:schemeClr val="tx1"/>
                          </a:solidFill>
                          <a:effectLst/>
                        </a:rPr>
                        <a:t>дослідження</a:t>
                      </a:r>
                      <a:r>
                        <a:rPr lang="ru-RU" sz="3600" b="1" u="sng" kern="12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endParaRPr lang="ru-RU" sz="360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теоретично </a:t>
                      </a:r>
                      <a:r>
                        <a:rPr lang="uk-UA" sz="24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обгрунтувати</a:t>
                      </a:r>
                      <a:r>
                        <a:rPr lang="uk-UA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та експериментально дослідити особливості розвитку саморегуляції та </a:t>
                      </a:r>
                      <a:r>
                        <a:rPr lang="uk-UA" sz="24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вітальності</a:t>
                      </a:r>
                      <a:r>
                        <a:rPr lang="uk-UA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жінок під час воєнного стану в країні</a:t>
                      </a:r>
                      <a:endParaRPr lang="ru-RU" sz="2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30056692"/>
                  </a:ext>
                </a:extLst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kern="1200" dirty="0" err="1">
                          <a:solidFill>
                            <a:schemeClr val="dk1"/>
                          </a:solidFill>
                          <a:effectLst/>
                        </a:rPr>
                        <a:t>Гіпотеза</a:t>
                      </a:r>
                      <a:r>
                        <a:rPr lang="ru-RU" sz="3600" b="1" u="sng" kern="1200" dirty="0">
                          <a:solidFill>
                            <a:schemeClr val="dk1"/>
                          </a:solidFill>
                          <a:effectLst/>
                        </a:rPr>
                        <a:t> </a:t>
                      </a:r>
                      <a:r>
                        <a:rPr lang="ru-RU" sz="3600" b="1" u="sng" kern="1200" dirty="0" err="1">
                          <a:solidFill>
                            <a:schemeClr val="dk1"/>
                          </a:solidFill>
                          <a:effectLst/>
                        </a:rPr>
                        <a:t>дослідження</a:t>
                      </a:r>
                      <a:r>
                        <a:rPr lang="ru-RU" sz="3600" b="0" u="sng" kern="1200" dirty="0">
                          <a:solidFill>
                            <a:schemeClr val="dk1"/>
                          </a:solidFill>
                          <a:effectLst/>
                        </a:rPr>
                        <a:t>:</a:t>
                      </a:r>
                      <a:endParaRPr lang="ru-RU" sz="3600" b="0" u="sn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основу дослідження було покладена гіпотеза про те, що рівень саморегуляції </a:t>
                      </a:r>
                      <a:r>
                        <a:rPr lang="uk-UA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вітальності</a:t>
                      </a:r>
                      <a:r>
                        <a:rPr lang="uk-UA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жінок змінюється за умови  використання </a:t>
                      </a:r>
                      <a:r>
                        <a:rPr lang="uk-UA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методик</a:t>
                      </a:r>
                      <a:r>
                        <a:rPr lang="uk-UA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 експресивної </a:t>
                      </a:r>
                      <a:r>
                        <a:rPr lang="uk-UA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арттерапії</a:t>
                      </a:r>
                      <a:r>
                        <a:rPr lang="uk-UA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1762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1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2458A-4BBE-7282-AB3D-060A52C8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410" y="605642"/>
            <a:ext cx="9760444" cy="78601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accent4"/>
                </a:solidFill>
              </a:rPr>
              <a:t>Завдання дослідження:</a:t>
            </a:r>
            <a:endParaRPr lang="ru-RU" sz="4000" b="1" dirty="0">
              <a:solidFill>
                <a:schemeClr val="accent4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34DA56-7A8C-CDBF-5CF3-E08B19CC2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410" y="1391655"/>
            <a:ext cx="10533413" cy="415636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800"/>
              </a:spcAft>
            </a:pPr>
            <a:r>
              <a:rPr lang="ru-RU" sz="2400" kern="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uk-UA" sz="24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ПРОАНАЛІЗУВАТИ ТЕОРЕТИЧНІ ЗАСАДИ СУБ’ЄКТИВНОЇ САМОРЕГУЛЯЦІЇ ВІТАЛЬНОСТІ ЖІНОК</a:t>
            </a:r>
            <a:endParaRPr lang="ru-RU" sz="2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2. ЕМПІРІЧНО ДОСЛІД</a:t>
            </a:r>
            <a:r>
              <a:rPr lang="ru-RU" sz="2400" b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ИТИ</a:t>
            </a:r>
            <a:r>
              <a:rPr lang="ru-RU" sz="24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ПСИХОЛОГІЧНУ САМОРЕГУЛЯЦІЮ ВІТАЛЬНОСТІ ЖІНОК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3. РОЗРОБИТИ ТА ЕКСПЕРИМЕНТАЛЬНО АПРОБУВАТИ КОРЕКЦІЙНУ ПРОГРАМУ ПСИХОЛОГІЧНОЇ САМОРЕГУЛЯЦІЇ ЖІНОК, ВИКОРИСТОВУЮЧИ ЕКСПРЕСИВНІ АРТТЕРАПЕВТИЧНІ  ТЕХНІКИ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24495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A07CEE1-3B7C-327B-D09A-102E55B9D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-184172" y="264459"/>
            <a:ext cx="10509663" cy="626033"/>
          </a:xfrm>
        </p:spPr>
        <p:txBody>
          <a:bodyPr>
            <a:normAutofit/>
          </a:bodyPr>
          <a:lstStyle/>
          <a:p>
            <a:r>
              <a:rPr lang="uk-UA" sz="800" dirty="0"/>
              <a:t>.</a:t>
            </a:r>
            <a:endParaRPr lang="ru-RU" sz="800" dirty="0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CE01840F-0542-F585-978D-0675890E0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4695" y="1235035"/>
            <a:ext cx="4608576" cy="52251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3500" b="1" dirty="0" err="1">
                <a:solidFill>
                  <a:schemeClr val="accent4"/>
                </a:solidFill>
              </a:rPr>
              <a:t>мЕТОДИ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31674ABC-8E6C-D5F4-84A0-0AA70DA74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459" y="1757548"/>
            <a:ext cx="6075272" cy="3804940"/>
          </a:xfrm>
        </p:spPr>
        <p:txBody>
          <a:bodyPr>
            <a:normAutofit fontScale="25000" lnSpcReduction="20000"/>
          </a:bodyPr>
          <a:lstStyle/>
          <a:p>
            <a:pPr indent="450215" algn="just">
              <a:spcAft>
                <a:spcPts val="800"/>
              </a:spcAft>
            </a:pPr>
            <a:r>
              <a:rPr lang="uk-UA" sz="7600" b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1) теоретичні: аналіз, порівняння, систематизація, узагальнення та систематизація теоретичного й емпіричного матеріалу; </a:t>
            </a:r>
            <a:endParaRPr lang="ru-RU" sz="7600" b="1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uk-UA" sz="7600" b="1" kern="1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2) емпіричні:  спостереження, бесіда, анкетування, тестування,  аналіз біографічних даних; психологічний експеримент (</a:t>
            </a:r>
            <a:r>
              <a:rPr lang="uk-UA" sz="7600" b="1" kern="1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констатувальний</a:t>
            </a:r>
            <a:r>
              <a:rPr lang="uk-UA" sz="7600" b="1" kern="1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і формувальний), метод експериментальних оцінок </a:t>
            </a:r>
          </a:p>
          <a:p>
            <a:pPr indent="450215" algn="just">
              <a:spcAft>
                <a:spcPts val="800"/>
              </a:spcAft>
            </a:pPr>
            <a:r>
              <a:rPr lang="uk-UA" sz="7600" b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3) статистичні – </a:t>
            </a:r>
            <a:r>
              <a:rPr lang="ru-RU" sz="7600" b="1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кореляційний</a:t>
            </a:r>
            <a:r>
              <a:rPr lang="ru-RU" sz="7600" b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7600" b="1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7600" b="1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7600" b="1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описова</a:t>
            </a:r>
            <a:r>
              <a:rPr lang="ru-RU" sz="7600" b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статистика</a:t>
            </a:r>
            <a:endParaRPr lang="ru-RU" sz="7600" b="1" kern="100" dirty="0">
              <a:effectLst/>
              <a:highlight>
                <a:srgbClr val="FFFFFF"/>
              </a:highligh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5CB246C4-5C29-A350-469C-63907CFA2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54791" y="1235035"/>
            <a:ext cx="4608576" cy="522513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accent4"/>
                </a:solidFill>
              </a:rPr>
              <a:t>МЕТОДИКИ</a:t>
            </a:r>
            <a:endParaRPr lang="ru-RU" sz="3200" b="1" dirty="0">
              <a:solidFill>
                <a:schemeClr val="accent4"/>
              </a:solidFill>
            </a:endParaRPr>
          </a:p>
        </p:txBody>
      </p:sp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77B5A0A9-CB6D-5A51-E17A-DE9069C2EC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16731" y="1788336"/>
            <a:ext cx="6075270" cy="3947445"/>
          </a:xfrm>
        </p:spPr>
        <p:txBody>
          <a:bodyPr>
            <a:normAutofit fontScale="25000" lnSpcReduction="20000"/>
          </a:bodyPr>
          <a:lstStyle/>
          <a:p>
            <a:r>
              <a:rPr lang="uk-UA" sz="7200" b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Шкала суб'єктивної </a:t>
            </a:r>
            <a:r>
              <a:rPr lang="uk-UA" sz="7200" b="1" kern="1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вітальності</a:t>
            </a:r>
            <a:r>
              <a:rPr lang="uk-UA" sz="7200" b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людини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Р.Райана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і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К.Фредерік</a:t>
            </a:r>
            <a:endParaRPr lang="uk-UA" sz="7200" b="1" kern="10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7200" b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Опитувальник </a:t>
            </a:r>
            <a:r>
              <a:rPr lang="uk-UA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uk-UA" sz="7200" b="1" kern="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Антивітальність</a:t>
            </a:r>
            <a:r>
              <a:rPr lang="uk-UA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7200" b="1" kern="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життєстійкість"</a:t>
            </a:r>
            <a:r>
              <a:rPr lang="uk-UA" sz="7200" b="1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О.А</a:t>
            </a:r>
            <a:r>
              <a:rPr lang="uk-UA" sz="7200" b="1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7200" b="1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Сагалакової</a:t>
            </a:r>
            <a:r>
              <a:rPr lang="uk-UA" sz="72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Д.В. </a:t>
            </a:r>
            <a:r>
              <a:rPr lang="uk-UA" sz="72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Труєвцева</a:t>
            </a:r>
            <a:endParaRPr lang="uk-UA" sz="7200" b="1" kern="10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«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The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scales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of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psychological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well-being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»,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Керон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Дайан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7200" b="1" kern="0" dirty="0" err="1">
                <a:effectLst/>
                <a:latin typeface="+mj-lt"/>
                <a:ea typeface="Times New Roman" panose="02020603050405020304" pitchFamily="18" charset="0"/>
              </a:rPr>
              <a:t>Ріфф</a:t>
            </a:r>
            <a:r>
              <a:rPr lang="uk-UA" sz="7200" b="1" kern="0" dirty="0">
                <a:effectLst/>
                <a:latin typeface="+mj-lt"/>
                <a:ea typeface="Times New Roman" panose="02020603050405020304" pitchFamily="18" charset="0"/>
              </a:rPr>
              <a:t>. Опитувальник психологічного благополуччя (адаптація  О. Власової)</a:t>
            </a:r>
            <a:endParaRPr lang="uk-UA" sz="7200" b="1" kern="10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Опитувальник «Діагностика емоційної зрілості </a:t>
            </a:r>
            <a:r>
              <a:rPr lang="uk-UA" sz="7200" b="1" kern="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О.Чебикіна</a:t>
            </a:r>
            <a:r>
              <a:rPr lang="uk-UA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uk-UA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Опитувальник</a:t>
            </a:r>
            <a:r>
              <a:rPr lang="ru-RU" sz="7200" b="1" kern="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BIQLI </a:t>
            </a:r>
            <a:r>
              <a:rPr lang="uk-UA" sz="72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«Вплив образу тіла на якість життя»  (Томас Кеш, адаптація: Л. Т. </a:t>
            </a:r>
            <a:r>
              <a:rPr lang="uk-UA" sz="7200" b="1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Баранська</a:t>
            </a:r>
            <a:r>
              <a:rPr lang="uk-UA" sz="72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А.Є. Ткаченко, С. С. </a:t>
            </a:r>
            <a:r>
              <a:rPr lang="uk-UA" sz="7200" b="1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Татаурова</a:t>
            </a:r>
            <a:r>
              <a:rPr lang="uk-UA" sz="72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72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240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FDF106-DFC9-0ED8-0A24-9AF64A7C4303}"/>
              </a:ext>
            </a:extLst>
          </p:cNvPr>
          <p:cNvSpPr txBox="1"/>
          <p:nvPr/>
        </p:nvSpPr>
        <p:spPr>
          <a:xfrm>
            <a:off x="0" y="391885"/>
            <a:ext cx="1168531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kern="0" dirty="0">
                <a:solidFill>
                  <a:schemeClr val="accent4"/>
                </a:solidFill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2400" b="1" kern="0" dirty="0" err="1">
                <a:solidFill>
                  <a:schemeClr val="accent4"/>
                </a:solidFill>
                <a:effectLst/>
                <a:latin typeface="+mj-lt"/>
                <a:ea typeface="Times New Roman" panose="02020603050405020304" pitchFamily="18" charset="0"/>
              </a:rPr>
              <a:t>Вітальність</a:t>
            </a:r>
            <a:r>
              <a:rPr lang="uk-UA" sz="2400" kern="0" dirty="0">
                <a:solidFill>
                  <a:schemeClr val="accent4"/>
                </a:solidFill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визначається як суб'єктивне переживання людини, яке включає фізичну та психічну енергію. Вона відображає стан повноти життєвих сил, енергії, ентузіазму та здатності діяти, що може проявлятися в таких ознаках, як підвищена життєстійкість, внутрішня опора, орієнтація на дію і воля до сенсу. </a:t>
            </a:r>
          </a:p>
          <a:p>
            <a:endParaRPr lang="uk-UA" sz="2400" kern="0" dirty="0">
              <a:latin typeface="+mj-lt"/>
            </a:endParaRPr>
          </a:p>
          <a:p>
            <a:r>
              <a:rPr lang="uk-UA" sz="2400" b="1" kern="0" dirty="0">
                <a:solidFill>
                  <a:schemeClr val="accent4"/>
                </a:solidFill>
                <a:effectLst/>
                <a:latin typeface="+mj-lt"/>
                <a:ea typeface="Times New Roman" panose="02020603050405020304" pitchFamily="18" charset="0"/>
              </a:rPr>
              <a:t>Саморегуляція</a:t>
            </a:r>
            <a:r>
              <a:rPr lang="uk-UA" sz="2400" kern="0" dirty="0">
                <a:solidFill>
                  <a:schemeClr val="accent3"/>
                </a:solidFill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uk-UA" sz="2400" kern="0" dirty="0" err="1">
                <a:effectLst/>
                <a:latin typeface="+mj-lt"/>
                <a:ea typeface="Times New Roman" panose="02020603050405020304" pitchFamily="18" charset="0"/>
              </a:rPr>
              <a:t>вітальності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, як психологічний феномен, є важливою умовою збереження та розвитку особистості. Вона передбачає здатність особистості здійснювати свідоме управління своїми емоціями та поведінкою, адаптуватися до змінюваних обставин і відновлювати емоційну рівновагу. </a:t>
            </a:r>
          </a:p>
          <a:p>
            <a:endParaRPr lang="uk-UA" sz="2400" kern="0" dirty="0">
              <a:latin typeface="+mj-lt"/>
            </a:endParaRPr>
          </a:p>
          <a:p>
            <a:endParaRPr lang="uk-UA" sz="2400" kern="0" dirty="0">
              <a:latin typeface="+mj-lt"/>
            </a:endParaRPr>
          </a:p>
          <a:p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Особливу роль у саморегуляції </a:t>
            </a:r>
            <a:r>
              <a:rPr lang="uk-UA" sz="2400" kern="0" dirty="0" err="1">
                <a:effectLst/>
                <a:latin typeface="+mj-lt"/>
                <a:ea typeface="Times New Roman" panose="02020603050405020304" pitchFamily="18" charset="0"/>
              </a:rPr>
              <a:t>вітальності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 може відігравати </a:t>
            </a:r>
            <a:r>
              <a:rPr lang="uk-UA" sz="2400" kern="0" dirty="0" err="1">
                <a:effectLst/>
                <a:latin typeface="+mj-lt"/>
                <a:ea typeface="Times New Roman" panose="02020603050405020304" pitchFamily="18" charset="0"/>
              </a:rPr>
              <a:t>арттерапія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. Творчі процеси в </a:t>
            </a:r>
            <a:r>
              <a:rPr lang="uk-UA" sz="2400" kern="0" dirty="0" err="1">
                <a:effectLst/>
                <a:latin typeface="+mj-lt"/>
                <a:ea typeface="Times New Roman" panose="02020603050405020304" pitchFamily="18" charset="0"/>
              </a:rPr>
              <a:t>арттерапії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 сприяють емоційному вираженню, розвитку адаптивних </a:t>
            </a:r>
            <a:r>
              <a:rPr lang="uk-UA" sz="2400" kern="0" dirty="0" err="1">
                <a:effectLst/>
                <a:latin typeface="+mj-lt"/>
                <a:ea typeface="Times New Roman" panose="02020603050405020304" pitchFamily="18" charset="0"/>
              </a:rPr>
              <a:t>копінг</a:t>
            </a:r>
            <a:r>
              <a:rPr lang="uk-UA" sz="2400" kern="0" dirty="0">
                <a:effectLst/>
                <a:latin typeface="+mj-lt"/>
                <a:ea typeface="Times New Roman" panose="02020603050405020304" pitchFamily="18" charset="0"/>
              </a:rPr>
              <a:t>-стратегій і допомагають клієнтам справлятися з труднощами. 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698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E8110296-DE73-5EEC-F7C2-FD88F627C6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9778117"/>
              </p:ext>
            </p:extLst>
          </p:nvPr>
        </p:nvGraphicFramePr>
        <p:xfrm>
          <a:off x="688770" y="676892"/>
          <a:ext cx="11305310" cy="530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CB23432-D9AA-4A53-6417-0116BF7424AF}"/>
              </a:ext>
            </a:extLst>
          </p:cNvPr>
          <p:cNvSpPr txBox="1"/>
          <p:nvPr/>
        </p:nvSpPr>
        <p:spPr>
          <a:xfrm>
            <a:off x="197921" y="125566"/>
            <a:ext cx="113923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/>
              <a:t>Розподіл</a:t>
            </a:r>
            <a:r>
              <a:rPr lang="ru-RU" sz="2800" b="1" dirty="0"/>
              <a:t> </a:t>
            </a:r>
            <a:r>
              <a:rPr lang="ru-RU" sz="2800" b="1" dirty="0" err="1"/>
              <a:t>рівнів</a:t>
            </a:r>
            <a:r>
              <a:rPr lang="ru-RU" sz="2800" b="1" dirty="0"/>
              <a:t> </a:t>
            </a:r>
            <a:r>
              <a:rPr lang="ru-RU" sz="2800" b="1" dirty="0" err="1"/>
              <a:t>суб'єктивної</a:t>
            </a:r>
            <a:r>
              <a:rPr lang="ru-RU" sz="2800" b="1" dirty="0"/>
              <a:t> </a:t>
            </a:r>
            <a:r>
              <a:rPr lang="ru-RU" sz="2800" b="1" dirty="0" err="1"/>
              <a:t>вітальності</a:t>
            </a:r>
            <a:r>
              <a:rPr lang="ru-RU" sz="2800" b="1" dirty="0"/>
              <a:t> за Шкалою </a:t>
            </a:r>
            <a:r>
              <a:rPr lang="ru-RU" sz="2800" b="1" dirty="0" err="1"/>
              <a:t>суб'єктивної</a:t>
            </a:r>
            <a:r>
              <a:rPr lang="ru-RU" sz="2800" b="1" dirty="0"/>
              <a:t> </a:t>
            </a:r>
            <a:r>
              <a:rPr lang="ru-RU" sz="2800" b="1" dirty="0" err="1"/>
              <a:t>вітальності</a:t>
            </a:r>
            <a:r>
              <a:rPr lang="ru-RU" sz="2800" b="1" dirty="0"/>
              <a:t>, </a:t>
            </a:r>
            <a:r>
              <a:rPr lang="en-US" sz="2800" b="1" dirty="0"/>
              <a:t>N = 54.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82475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0DF720AF-75B6-8502-2D40-2A9A409050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7081564"/>
              </p:ext>
            </p:extLst>
          </p:nvPr>
        </p:nvGraphicFramePr>
        <p:xfrm>
          <a:off x="1828801" y="0"/>
          <a:ext cx="9951522" cy="6080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DF0BFBA-1AC8-1A4A-7116-F873088C248F}"/>
              </a:ext>
            </a:extLst>
          </p:cNvPr>
          <p:cNvSpPr txBox="1"/>
          <p:nvPr/>
        </p:nvSpPr>
        <p:spPr>
          <a:xfrm>
            <a:off x="-23751" y="65317"/>
            <a:ext cx="3182588" cy="3564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Результати опитувальника "</a:t>
            </a:r>
            <a:r>
              <a:rPr lang="uk-UA" sz="2400" b="1" kern="100" dirty="0" err="1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Антивітальність</a:t>
            </a:r>
            <a:r>
              <a:rPr lang="uk-UA" sz="2400" b="1" kern="1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 і життєстійкість",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N = 54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ru-RU" sz="2400" kern="100" dirty="0">
              <a:effectLst/>
              <a:latin typeface="+mj-lt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682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3A3E6F-162F-E8D6-74AA-2EB5DB6A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413" y="130629"/>
            <a:ext cx="9951522" cy="1531916"/>
          </a:xfrm>
        </p:spPr>
        <p:txBody>
          <a:bodyPr>
            <a:normAutofit/>
          </a:bodyPr>
          <a:lstStyle/>
          <a:p>
            <a:r>
              <a:rPr lang="uk-UA" sz="2400" b="1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  <a:t>Зведені результати загального рівня емоційної зрілості за опитувальником "Діагностика емоційної зрілості" (О. Я. </a:t>
            </a:r>
            <a:r>
              <a:rPr lang="uk-UA" sz="2400" b="1" kern="100" dirty="0" err="1">
                <a:effectLst/>
                <a:ea typeface="SimSun" panose="02010600030101010101" pitchFamily="2" charset="-122"/>
                <a:cs typeface="SimSun" panose="02010600030101010101" pitchFamily="2" charset="-122"/>
              </a:rPr>
              <a:t>Чебикіна</a:t>
            </a:r>
            <a:r>
              <a:rPr lang="uk-UA" sz="2400" b="1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  <a:t>), N=54.</a:t>
            </a:r>
            <a:br>
              <a:rPr lang="ru-RU" sz="2400" b="1" kern="100" dirty="0">
                <a:effectLst/>
                <a:ea typeface="SimSun" panose="02010600030101010101" pitchFamily="2" charset="-122"/>
                <a:cs typeface="SimSun" panose="02010600030101010101" pitchFamily="2" charset="-122"/>
              </a:rPr>
            </a:br>
            <a:endParaRPr lang="ru-RU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8E6A199-C7FC-DBC8-844A-B787E74473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95002" y="452165"/>
            <a:ext cx="1935678" cy="1840675"/>
          </a:xfrm>
        </p:spPr>
        <p:txBody>
          <a:bodyPr>
            <a:normAutofit/>
          </a:bodyPr>
          <a:lstStyle/>
          <a:p>
            <a:endParaRPr lang="uk-UA" dirty="0"/>
          </a:p>
          <a:p>
            <a:endParaRPr lang="ru-RU" dirty="0"/>
          </a:p>
        </p:txBody>
      </p:sp>
      <p:graphicFrame>
        <p:nvGraphicFramePr>
          <p:cNvPr id="5" name="Місце для вмісту 4">
            <a:extLst>
              <a:ext uri="{FF2B5EF4-FFF2-40B4-BE49-F238E27FC236}">
                <a16:creationId xmlns:a16="http://schemas.microsoft.com/office/drawing/2014/main" id="{8D9796B6-DB60-716A-7489-575BEB3DB1B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9927252"/>
              </p:ext>
            </p:extLst>
          </p:nvPr>
        </p:nvGraphicFramePr>
        <p:xfrm>
          <a:off x="1389413" y="1526649"/>
          <a:ext cx="9413173" cy="4604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3515207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Галерея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519</TotalTime>
  <Words>599</Words>
  <Application>Microsoft Office PowerPoint</Application>
  <PresentationFormat>Широкий екран</PresentationFormat>
  <Paragraphs>60</Paragraphs>
  <Slides>15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3" baseType="lpstr">
      <vt:lpstr>SimSun</vt:lpstr>
      <vt:lpstr>Arial</vt:lpstr>
      <vt:lpstr>Bad Script</vt:lpstr>
      <vt:lpstr>Calibri</vt:lpstr>
      <vt:lpstr>Century Gothic</vt:lpstr>
      <vt:lpstr>Palatino Linotype</vt:lpstr>
      <vt:lpstr>Times New Roman</vt:lpstr>
      <vt:lpstr>Галерея</vt:lpstr>
      <vt:lpstr>Психологічна саморегуляція вітальності жінок засобами ескпресивної арттерапії</vt:lpstr>
      <vt:lpstr>.</vt:lpstr>
      <vt:lpstr>.</vt:lpstr>
      <vt:lpstr>Завдання дослідження:</vt:lpstr>
      <vt:lpstr>.</vt:lpstr>
      <vt:lpstr>Презентація PowerPoint</vt:lpstr>
      <vt:lpstr>Презентація PowerPoint</vt:lpstr>
      <vt:lpstr>Презентація PowerPoint</vt:lpstr>
      <vt:lpstr>Зведені результати загального рівня емоційної зрілості за опитувальником "Діагностика емоційної зрілості" (О. Я. Чебикіна), N=54. </vt:lpstr>
      <vt:lpstr>Результати опитувальника BIQLI, N=54 </vt:lpstr>
      <vt:lpstr> Арттерапевтична корекційна програма </vt:lpstr>
      <vt:lpstr>Порівняння результатів дослідження за методикою  «Шкала суб’єктивної вітальності» експериментальної та контрольної груп до експерименту та після експерименту 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Пользователь</dc:creator>
  <cp:lastModifiedBy>Пользователь</cp:lastModifiedBy>
  <cp:revision>14</cp:revision>
  <dcterms:created xsi:type="dcterms:W3CDTF">2024-06-25T11:34:21Z</dcterms:created>
  <dcterms:modified xsi:type="dcterms:W3CDTF">2025-02-04T15:44:32Z</dcterms:modified>
</cp:coreProperties>
</file>