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70" r:id="rId8"/>
    <p:sldId id="271" r:id="rId9"/>
    <p:sldId id="272" r:id="rId10"/>
    <p:sldId id="27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Середній бал за BAI</c:v>
                </c:pt>
              </c:strCache>
            </c:strRef>
          </c:tx>
          <c:spPr>
            <a:solidFill>
              <a:schemeClr val="accent3">
                <a:shade val="65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Аркуш1!$A$2:$A$3</c:f>
              <c:strCache>
                <c:ptCount val="2"/>
                <c:pt idx="0">
                  <c:v>Місцеві жителі</c:v>
                </c:pt>
                <c:pt idx="1">
                  <c:v>Внутрішньо переміщені особи</c:v>
                </c:pt>
              </c:strCache>
            </c:strRef>
          </c:cat>
          <c:val>
            <c:numRef>
              <c:f>Аркуш1!$B$2:$B$3</c:f>
              <c:numCache>
                <c:formatCode>0.00%</c:formatCode>
                <c:ptCount val="2"/>
                <c:pt idx="0">
                  <c:v>0.14299999999999999</c:v>
                </c:pt>
                <c:pt idx="1">
                  <c:v>0.217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57F-4357-A77C-CDBE59E15276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Середній бал за HADS (тривога)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Аркуш1!$A$2:$A$3</c:f>
              <c:strCache>
                <c:ptCount val="2"/>
                <c:pt idx="0">
                  <c:v>Місцеві жителі</c:v>
                </c:pt>
                <c:pt idx="1">
                  <c:v>Внутрішньо переміщені особи</c:v>
                </c:pt>
              </c:strCache>
            </c:strRef>
          </c:cat>
          <c:val>
            <c:numRef>
              <c:f>Аркуш1!$C$2:$C$3</c:f>
              <c:numCache>
                <c:formatCode>0.00%</c:formatCode>
                <c:ptCount val="2"/>
                <c:pt idx="0">
                  <c:v>8.5000000000000006E-2</c:v>
                </c:pt>
                <c:pt idx="1">
                  <c:v>0.13100000000000001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57F-4357-A77C-CDBE59E15276}"/>
            </c:ext>
          </c:extLst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Середній бал за HADS (депресія)</c:v>
                </c:pt>
              </c:strCache>
            </c:strRef>
          </c:tx>
          <c:spPr>
            <a:solidFill>
              <a:schemeClr val="accent3">
                <a:tint val="65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Аркуш1!$A$2:$A$3</c:f>
              <c:strCache>
                <c:ptCount val="2"/>
                <c:pt idx="0">
                  <c:v>Місцеві жителі</c:v>
                </c:pt>
                <c:pt idx="1">
                  <c:v>Внутрішньо переміщені особи</c:v>
                </c:pt>
              </c:strCache>
            </c:strRef>
          </c:cat>
          <c:val>
            <c:numRef>
              <c:f>Аркуш1!$D$2:$D$3</c:f>
              <c:numCache>
                <c:formatCode>0.00%</c:formatCode>
                <c:ptCount val="2"/>
                <c:pt idx="0">
                  <c:v>6.2E-2</c:v>
                </c:pt>
                <c:pt idx="1">
                  <c:v>0.10299999999999999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57F-4357-A77C-CDBE59E1527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365308384"/>
        <c:axId val="365305248"/>
      </c:barChart>
      <c:catAx>
        <c:axId val="365308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65305248"/>
        <c:crosses val="autoZero"/>
        <c:auto val="1"/>
        <c:lblAlgn val="ctr"/>
        <c:lblOffset val="100"/>
        <c:noMultiLvlLbl val="0"/>
      </c:catAx>
      <c:valAx>
        <c:axId val="36530524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crossAx val="365308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uri="{0b15fc19-7d7d-44ad-8c2d-2c3a37ce22c3}">
        <chartProps xmlns="https://web.wps.cn/et/2018/main" chartId="{e59fd5d6-989d-4309-bc4b-ff75c0f44fac}"/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lang="en-US"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Лист1!$B$75</c:f>
              <c:strCache>
                <c:ptCount val="1"/>
                <c:pt idx="0">
                  <c:v>Контрольна (місцеві)</c:v>
                </c:pt>
              </c:strCache>
            </c:strRef>
          </c:tx>
          <c:spPr>
            <a:pattFill prst="shingle">
              <a:fgClr>
                <a:schemeClr val="tx1">
                  <a:lumMod val="65000"/>
                  <a:lumOff val="35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pattFill prst="wdUpDiag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207-4CC3-8FFF-266AD51F446A}"/>
              </c:ext>
            </c:extLst>
          </c:dPt>
          <c:dPt>
            <c:idx val="4"/>
            <c:invertIfNegative val="0"/>
            <c:bubble3D val="0"/>
            <c:spPr>
              <a:pattFill prst="wdDnDiag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207-4CC3-8FFF-266AD51F446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Лист1!$A$76:$A$81</c:f>
              <c:strCache>
                <c:ptCount val="6"/>
                <c:pt idx="0">
                  <c:v>До тренингу</c:v>
                </c:pt>
                <c:pt idx="1">
                  <c:v>Після тренингу</c:v>
                </c:pt>
                <c:pt idx="4">
                  <c:v>До тренингу</c:v>
                </c:pt>
                <c:pt idx="5">
                  <c:v>Після тренингу</c:v>
                </c:pt>
              </c:strCache>
            </c:strRef>
          </c:cat>
          <c:val>
            <c:numRef>
              <c:f>Лист1!$B$76:$B$81</c:f>
              <c:numCache>
                <c:formatCode>General</c:formatCode>
                <c:ptCount val="6"/>
                <c:pt idx="0">
                  <c:v>20.5</c:v>
                </c:pt>
                <c:pt idx="1">
                  <c:v>20.100000000000001</c:v>
                </c:pt>
                <c:pt idx="3">
                  <c:v>0</c:v>
                </c:pt>
                <c:pt idx="4">
                  <c:v>25.8</c:v>
                </c:pt>
                <c:pt idx="5">
                  <c:v>17.3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207-4CC3-8FFF-266AD51F446A}"/>
            </c:ext>
          </c:extLst>
        </c:ser>
        <c:ser>
          <c:idx val="1"/>
          <c:order val="1"/>
          <c:tx>
            <c:strRef>
              <c:f>Лист1!$B$79</c:f>
              <c:strCache>
                <c:ptCount val="1"/>
                <c:pt idx="0">
                  <c:v>Експериментальна (ВПО)</c:v>
                </c:pt>
              </c:strCache>
            </c:strRef>
          </c:tx>
          <c:spPr>
            <a:pattFill prst="wdUpDiag">
              <a:fgClr>
                <a:schemeClr val="tx1">
                  <a:lumMod val="65000"/>
                  <a:lumOff val="35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Лист1!$A$76:$A$81</c:f>
              <c:strCache>
                <c:ptCount val="6"/>
                <c:pt idx="0">
                  <c:v>До тренингу</c:v>
                </c:pt>
                <c:pt idx="1">
                  <c:v>Після тренингу</c:v>
                </c:pt>
                <c:pt idx="4">
                  <c:v>До тренингу</c:v>
                </c:pt>
                <c:pt idx="5">
                  <c:v>Після тренингу</c:v>
                </c:pt>
              </c:strCache>
            </c:strRef>
          </c:cat>
          <c:val>
            <c:numRef>
              <c:f>Лист1!$C$76:$C$78</c:f>
              <c:numCache>
                <c:formatCode>General</c:formatCode>
                <c:ptCount val="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2207-4CC3-8FFF-266AD51F446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38287032"/>
        <c:axId val="838280368"/>
      </c:barChart>
      <c:catAx>
        <c:axId val="8382870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/>
                  <a:t>Контрольна</a:t>
                </a:r>
                <a:r>
                  <a:rPr lang="uk-UA" baseline="0"/>
                  <a:t>                                                      Експериментальна</a:t>
                </a:r>
                <a:endParaRPr lang="uk-UA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en-US"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8280368"/>
        <c:crosses val="autoZero"/>
        <c:auto val="1"/>
        <c:lblAlgn val="ctr"/>
        <c:lblOffset val="100"/>
        <c:noMultiLvlLbl val="0"/>
      </c:catAx>
      <c:valAx>
        <c:axId val="838280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Рівень тривожності (середнє значення)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8287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uri="{0b15fc19-7d7d-44ad-8c2d-2c3a37ce22c3}">
        <chartProps xmlns="https://web.wps.cn/et/2018/main" chartId="{cc2db497-f258-450a-9670-6d00a32b611e}"/>
      </c:ext>
    </c:extLst>
  </c:chart>
  <c:spPr>
    <a:noFill/>
    <a:ln>
      <a:noFill/>
    </a:ln>
    <a:effectLst/>
  </c:spPr>
  <c:txPr>
    <a:bodyPr/>
    <a:lstStyle/>
    <a:p>
      <a:pPr>
        <a:defRPr lang="en-US"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/>
              <a:t>Порівняльний аналіз тривожності особистості у місцевих та внутрішньо переміщених осіб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60230" y="4920343"/>
            <a:ext cx="3623354" cy="1531959"/>
          </a:xfrm>
        </p:spPr>
        <p:txBody>
          <a:bodyPr>
            <a:noAutofit/>
          </a:bodyPr>
          <a:lstStyle/>
          <a:p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</a:t>
            </a:r>
          </a:p>
          <a:p>
            <a:r>
              <a:rPr lang="uk-UA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Говоров Д.М</a:t>
            </a:r>
          </a:p>
          <a:p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ауковий керівник</a:t>
            </a:r>
          </a:p>
          <a:p>
            <a:r>
              <a:rPr lang="uk-UA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Томчук М.І.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4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800" dirty="0"/>
              <a:t>Висновки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4263" y="1637211"/>
            <a:ext cx="9510349" cy="4876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ході дослідження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підтверджено значущість системного підходу до профілактики тривожності серед місцевих мешканців та внутрішньо переміщених осіб, який включає комплексні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психокорекційні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заходи, соціальну підтримку та активну інтеграцію в громаду.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 вказують на важливість використання ефективних методів психотерапії, таких як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когнітивно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-поведінкова терапія та методи управління стресом, для зниження рівня тривожності в обох групах населення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Перспективи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подальших досліджень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вбачаємо аналіз тривожності як частини комплексу симптомів ПТСР у внутрішньо переміщених осіб. Дослідження відмінностей у проявах тривожності у людей з ПТСР і без нього, з метою розробки точніших методів діагностики і терапії.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/>
              <a:t/>
            </a:r>
            <a:br>
              <a:rPr lang="uk-UA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7345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3200" b="1" dirty="0"/>
              <a:t>Об’єктом дослідження </a:t>
            </a:r>
            <a:r>
              <a:rPr lang="uk-UA" sz="3200" dirty="0"/>
              <a:t>є тривожність особистості</a:t>
            </a:r>
            <a:r>
              <a:rPr lang="uk-UA" sz="3200" dirty="0" smtClean="0"/>
              <a:t>.</a:t>
            </a:r>
            <a:br>
              <a:rPr lang="uk-UA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uk-UA" sz="3200" b="1" dirty="0"/>
              <a:t>Предметом дослідження </a:t>
            </a:r>
            <a:r>
              <a:rPr lang="uk-UA" sz="3200" dirty="0"/>
              <a:t>є</a:t>
            </a:r>
            <a:r>
              <a:rPr lang="uk-UA" sz="3200" b="1" dirty="0"/>
              <a:t> </a:t>
            </a:r>
            <a:r>
              <a:rPr lang="uk-UA" sz="3200" dirty="0"/>
              <a:t>порівняльний аналіз тривожності ВПО та </a:t>
            </a:r>
            <a:r>
              <a:rPr lang="uk-UA" sz="3200" dirty="0" smtClean="0"/>
              <a:t>жителів                     </a:t>
            </a:r>
            <a:r>
              <a:rPr lang="uk-UA" sz="3200" dirty="0"/>
              <a:t>м. Вінниці.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49282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6171" y="606693"/>
            <a:ext cx="8911687" cy="1280890"/>
          </a:xfrm>
        </p:spPr>
        <p:txBody>
          <a:bodyPr>
            <a:noAutofit/>
          </a:bodyPr>
          <a:lstStyle/>
          <a:p>
            <a:r>
              <a:rPr lang="uk-UA" sz="2400" b="1" dirty="0"/>
              <a:t>Мета дослідження: </a:t>
            </a:r>
            <a:r>
              <a:rPr lang="uk-UA" sz="2400" dirty="0"/>
              <a:t>дослідити та провести порівняльний аналіз особистості рівнів тривожності у місцевих та внутрішньо переміщених осіб.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71200" y="2934788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b="1" dirty="0"/>
              <a:t>Гіпотеза </a:t>
            </a:r>
            <a:r>
              <a:rPr lang="uk-UA" sz="2400" b="1" dirty="0" smtClean="0"/>
              <a:t>дослідження</a:t>
            </a:r>
            <a:r>
              <a:rPr lang="uk-UA" sz="2400" dirty="0" smtClean="0"/>
              <a:t>: </a:t>
            </a:r>
            <a:r>
              <a:rPr lang="uk-UA" sz="2400" dirty="0" smtClean="0"/>
              <a:t>внутрішньо-переміщені </a:t>
            </a:r>
            <a:r>
              <a:rPr lang="uk-UA" sz="2400" dirty="0"/>
              <a:t>особи (ВПО) мають дещо вищий у порівнянні з місцевими громадянами рівень тривожності, що пов’язано з численними факторами, такими як психологічні травми через воєнні дії, втрати близьких та соціально-економічні труднощі у порівнянні з місцевими (Вінниця), які не мають досвіду  вимушеного внутрішнього переміщення. Використання програми психокорекції може суттєво знизити рівень тривожності ВПО.  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75904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4000" dirty="0"/>
              <a:t>Для досягнення поставленої мети необхідно розв'язати </a:t>
            </a:r>
            <a:r>
              <a:rPr lang="uk-UA" sz="4000" b="1" dirty="0"/>
              <a:t>завдання</a:t>
            </a:r>
            <a:r>
              <a:rPr lang="uk-UA" sz="4000" dirty="0"/>
              <a:t>: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02423" y="2299063"/>
            <a:ext cx="8915400" cy="413467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uk-UA" sz="2400" dirty="0" smtClean="0"/>
              <a:t>Здійснити </a:t>
            </a:r>
            <a:r>
              <a:rPr lang="uk-UA" sz="2400" dirty="0"/>
              <a:t>теоретичний аналіз поняття тривожності у психологічних дослідженнях її види та ознаки.</a:t>
            </a:r>
            <a:endParaRPr lang="ru-RU" sz="2400" dirty="0"/>
          </a:p>
          <a:p>
            <a:pPr lvl="0"/>
            <a:r>
              <a:rPr lang="uk-UA" sz="2400" dirty="0"/>
              <a:t>Проаналізувати особливості психокорекції тривожності особи. </a:t>
            </a:r>
            <a:endParaRPr lang="ru-RU" sz="2400" dirty="0"/>
          </a:p>
          <a:p>
            <a:pPr lvl="0"/>
            <a:r>
              <a:rPr lang="uk-UA" sz="2400" dirty="0" smtClean="0"/>
              <a:t>Експериментально </a:t>
            </a:r>
            <a:r>
              <a:rPr lang="uk-UA" sz="2400" dirty="0"/>
              <a:t>дослідити та порівняти особливості рівнів тривожності місцевих (Вінниця) та внутрішньо переміщених осіб</a:t>
            </a:r>
            <a:r>
              <a:rPr lang="uk-UA" sz="2400" dirty="0" smtClean="0"/>
              <a:t>.</a:t>
            </a:r>
          </a:p>
          <a:p>
            <a:pPr lvl="0"/>
            <a:r>
              <a:rPr lang="uk-UA" sz="2400" dirty="0"/>
              <a:t>Розробити та апробувати програму </a:t>
            </a:r>
            <a:r>
              <a:rPr lang="uk-UA" sz="2400" dirty="0" err="1"/>
              <a:t>психокорекційних</a:t>
            </a:r>
            <a:r>
              <a:rPr lang="uk-UA" sz="2400" dirty="0"/>
              <a:t> тренінгових вправ, спрямованих на зниження рівня тривожності у внутрішньо переміщених осіб (ВПО) </a:t>
            </a:r>
            <a:r>
              <a:rPr lang="uk-UA" sz="2400" dirty="0" smtClean="0"/>
              <a:t>у          </a:t>
            </a:r>
            <a:r>
              <a:rPr lang="uk-UA" sz="2400" dirty="0"/>
              <a:t>м. Вінниця. 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09087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/>
              <a:t>Для вирішення поставлених завдань було використано комплекс взаємопов’язаних </a:t>
            </a:r>
            <a:r>
              <a:rPr lang="uk-UA" b="1" dirty="0"/>
              <a:t>методів дослідження</a:t>
            </a:r>
            <a:r>
              <a:rPr lang="uk-UA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0789" y="2464526"/>
            <a:ext cx="9989320" cy="1854925"/>
          </a:xfrm>
        </p:spPr>
        <p:txBody>
          <a:bodyPr>
            <a:normAutofit/>
          </a:bodyPr>
          <a:lstStyle/>
          <a:p>
            <a:r>
              <a:rPr lang="uk-UA" dirty="0" smtClean="0"/>
              <a:t> </a:t>
            </a:r>
            <a:r>
              <a:rPr lang="uk-UA" sz="2400" b="1" dirty="0"/>
              <a:t>теоретичні </a:t>
            </a:r>
            <a:r>
              <a:rPr lang="uk-UA" sz="2400" dirty="0"/>
              <a:t>– аналіз, синтез, порівняння, узагальнення, систематизація наукової літератури з питань, пов’язаних із темою дослідження</a:t>
            </a:r>
            <a:r>
              <a:rPr lang="uk-UA" sz="2400" dirty="0" smtClean="0"/>
              <a:t>.</a:t>
            </a:r>
          </a:p>
          <a:p>
            <a:r>
              <a:rPr lang="uk-UA" sz="2400" b="1" dirty="0" smtClean="0"/>
              <a:t> </a:t>
            </a:r>
            <a:r>
              <a:rPr lang="uk-UA" sz="2400" b="1" dirty="0" smtClean="0"/>
              <a:t>емпіричні</a:t>
            </a:r>
            <a:r>
              <a:rPr lang="uk-UA" sz="2400" dirty="0"/>
              <a:t>: </a:t>
            </a:r>
            <a:r>
              <a:rPr lang="uk-UA" sz="2400" dirty="0" smtClean="0"/>
              <a:t>опитування, тестування.</a:t>
            </a: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504995" y="4506686"/>
            <a:ext cx="10312536" cy="2647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2400" b="1" dirty="0"/>
              <a:t>База </a:t>
            </a:r>
            <a:r>
              <a:rPr lang="uk-UA" sz="2400" b="1" dirty="0" smtClean="0"/>
              <a:t>дослідження</a:t>
            </a:r>
            <a:endParaRPr lang="uk-UA" sz="2400" dirty="0" smtClean="0"/>
          </a:p>
          <a:p>
            <a:pPr marL="0" indent="0">
              <a:buNone/>
            </a:pPr>
            <a:r>
              <a:rPr lang="uk-UA" sz="2400" dirty="0" smtClean="0"/>
              <a:t>У </a:t>
            </a:r>
            <a:r>
              <a:rPr lang="uk-UA" sz="2400" dirty="0"/>
              <a:t>дослідженні взяли участь 60 респондентів, розділених на дві рівні групи: 30 мешканців міста Вінниця і 30 внутрішньо переміщених осіб, які тимчасово проживають у Вінниці.</a:t>
            </a:r>
            <a:endParaRPr lang="ru-RU" sz="2400" dirty="0"/>
          </a:p>
          <a:p>
            <a:pPr marL="0" indent="0">
              <a:buFont typeface="Wingdings 3" charset="2"/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36868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2446" y="156754"/>
            <a:ext cx="10511835" cy="1079863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700" dirty="0"/>
              <a:t/>
            </a:r>
            <a:br>
              <a:rPr lang="ru-RU" sz="2700" dirty="0"/>
            </a:br>
            <a:r>
              <a:rPr lang="uk-UA" altLang="ru-RU" sz="2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Особливості тривожних станів особистості мешканців Вінниці та ВПО за шкалою Бека і </a:t>
            </a:r>
            <a:r>
              <a:rPr lang="uk-UA" altLang="ru-RU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uk-UA" altLang="ru-RU" sz="2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Госпітальна шкала тривоги і депресії</a:t>
            </a:r>
            <a:r>
              <a:rPr lang="uk-UA" altLang="ru-RU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altLang="ru-RU" sz="2000" dirty="0">
                <a:solidFill>
                  <a:schemeClr val="tx1"/>
                </a:solidFill>
              </a:rPr>
              <a:t/>
            </a:r>
            <a:br>
              <a:rPr lang="ru-RU" altLang="ru-RU" sz="2000" dirty="0">
                <a:solidFill>
                  <a:schemeClr val="tx1"/>
                </a:solidFill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155469"/>
              </p:ext>
            </p:extLst>
          </p:nvPr>
        </p:nvGraphicFramePr>
        <p:xfrm>
          <a:off x="2066698" y="1419497"/>
          <a:ext cx="8915400" cy="14974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55026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Група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респондентів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Середній</a:t>
                      </a:r>
                      <a:r>
                        <a:rPr lang="ru-RU" sz="1400" dirty="0">
                          <a:effectLst/>
                        </a:rPr>
                        <a:t> бал за BAI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Середній бал за HADS (тривога)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Середній бал за HADS (депресія)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684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Місцеві жителі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14,3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36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Внутрішньо переміщені особи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21,7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10,3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Діаграма 40"/>
          <p:cNvGraphicFramePr/>
          <p:nvPr>
            <p:extLst>
              <p:ext uri="{D42A27DB-BD31-4B8C-83A1-F6EECF244321}">
                <p14:modId xmlns:p14="http://schemas.microsoft.com/office/powerpoint/2010/main" val="3611564650"/>
              </p:ext>
            </p:extLst>
          </p:nvPr>
        </p:nvGraphicFramePr>
        <p:xfrm>
          <a:off x="3095895" y="3117667"/>
          <a:ext cx="6936379" cy="3553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24189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3040" y="336727"/>
            <a:ext cx="10633755" cy="1280890"/>
          </a:xfrm>
        </p:spPr>
        <p:txBody>
          <a:bodyPr>
            <a:noAutofit/>
          </a:bodyPr>
          <a:lstStyle/>
          <a:p>
            <a:pPr marL="0" indent="0" algn="ctr"/>
            <a:r>
              <a:rPr lang="uk-UA" sz="2400" b="1" dirty="0"/>
              <a:t>Вправи та техніки </a:t>
            </a:r>
            <a:r>
              <a:rPr lang="uk-UA" sz="2400" dirty="0"/>
              <a:t>які використовували в </a:t>
            </a:r>
            <a:r>
              <a:rPr lang="uk-UA" sz="2400" b="1" dirty="0" err="1"/>
              <a:t>психокорекційній</a:t>
            </a:r>
            <a:r>
              <a:rPr lang="uk-UA" sz="2400" b="1" dirty="0"/>
              <a:t>  програмі</a:t>
            </a:r>
            <a:r>
              <a:rPr lang="uk-UA" sz="2400" dirty="0"/>
              <a:t> для  зниження рівня тривожності серед місцевих жителів </a:t>
            </a:r>
            <a:br>
              <a:rPr lang="uk-UA" sz="2400" dirty="0"/>
            </a:br>
            <a:r>
              <a:rPr lang="uk-UA" sz="2400" dirty="0"/>
              <a:t>(м. Вінниця) і внутрішньо переміщених осіб (ВПО):</a:t>
            </a:r>
            <a:br>
              <a:rPr lang="uk-UA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2343" y="1802674"/>
            <a:ext cx="9632269" cy="41085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uk-UA" i="1" dirty="0" smtClean="0"/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Вправи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когнітивно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-поведінкової терапії (КПТ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Експозиційна терапія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Релаксаційні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техніки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Техніки для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самопідтримки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Групові вправи для соціальної підтримки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i="1" dirty="0"/>
          </a:p>
          <a:p>
            <a:endParaRPr lang="uk-UA" i="1" dirty="0"/>
          </a:p>
          <a:p>
            <a:endParaRPr lang="uk-UA" i="1" dirty="0"/>
          </a:p>
          <a:p>
            <a:endParaRPr lang="uk-UA" i="1" dirty="0" smtClean="0"/>
          </a:p>
          <a:p>
            <a:endParaRPr lang="uk-UA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4765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9099" y="232224"/>
            <a:ext cx="9614852" cy="1280890"/>
          </a:xfrm>
        </p:spPr>
        <p:txBody>
          <a:bodyPr>
            <a:normAutofit/>
          </a:bodyPr>
          <a:lstStyle/>
          <a:p>
            <a:pPr lvl="0" algn="ctr"/>
            <a:r>
              <a:rPr lang="uk-UA" altLang="ru-RU" sz="18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Порівняльні показники тривожності ВПО та місцевих жителів до та після </a:t>
            </a:r>
            <a:r>
              <a:rPr lang="uk-UA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тренінгу </a:t>
            </a:r>
            <a:br>
              <a:rPr lang="uk-UA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шкалою Бека</a:t>
            </a:r>
            <a:r>
              <a:rPr lang="uk-UA" altLang="ru-RU" sz="1800" dirty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uk-UA" altLang="ru-RU" sz="18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ru-RU" sz="1800" dirty="0"/>
          </a:p>
        </p:txBody>
      </p:sp>
      <p:graphicFrame>
        <p:nvGraphicFramePr>
          <p:cNvPr id="4" name="Объект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5842780"/>
              </p:ext>
            </p:extLst>
          </p:nvPr>
        </p:nvGraphicFramePr>
        <p:xfrm>
          <a:off x="862147" y="1245326"/>
          <a:ext cx="10415452" cy="23948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03863"/>
                <a:gridCol w="2603863"/>
                <a:gridCol w="2603863"/>
                <a:gridCol w="2603863"/>
              </a:tblGrid>
              <a:tr h="102300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Група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Початковий рівень тривожності (BAI), середнє ± ст. відхилення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Кінцевий рівень тривожності (BAI), середнє ± ст. відхилення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Різниця (%)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8592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Контрольна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20.5 ± 5.6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20.1 ± 5.3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8592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Експериментальна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25.8 ± 6.2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17.3 ± 5.4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33%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99068465"/>
              </p:ext>
            </p:extLst>
          </p:nvPr>
        </p:nvGraphicFramePr>
        <p:xfrm>
          <a:off x="1820093" y="3890360"/>
          <a:ext cx="8708570" cy="2613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2042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3074" y="119013"/>
            <a:ext cx="10311538" cy="1280890"/>
          </a:xfrm>
        </p:spPr>
        <p:txBody>
          <a:bodyPr>
            <a:normAutofit/>
          </a:bodyPr>
          <a:lstStyle/>
          <a:p>
            <a:pPr lvl="0" indent="450850" algn="ctr" defTabSz="914400" eaLnBrk="0" fontAlgn="base" hangingPunct="0">
              <a:spcAft>
                <a:spcPct val="0"/>
              </a:spcAft>
            </a:pPr>
            <a:r>
              <a:rPr lang="uk-UA" alt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Узагальнені результати дослідження за методикою </a:t>
            </a:r>
            <a:r>
              <a:rPr lang="uk-UA" altLang="ru-RU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uk-UA" alt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Шкала</a:t>
            </a:r>
            <a:r>
              <a:rPr lang="ru-RU" altLang="ru-RU" sz="1800" dirty="0">
                <a:solidFill>
                  <a:schemeClr val="tx1"/>
                </a:solidFill>
              </a:rPr>
              <a:t/>
            </a:r>
            <a:br>
              <a:rPr lang="ru-RU" altLang="ru-RU" sz="1800" dirty="0">
                <a:solidFill>
                  <a:schemeClr val="tx1"/>
                </a:solidFill>
              </a:rPr>
            </a:br>
            <a:r>
              <a:rPr lang="uk-UA" alt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тривожності </a:t>
            </a:r>
            <a:r>
              <a:rPr lang="uk-UA" altLang="ru-RU" sz="18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Спілбергера-Ханіна</a:t>
            </a:r>
            <a:r>
              <a:rPr lang="uk-UA" altLang="ru-RU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uk-UA" alt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altLang="ru-RU" sz="18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(особистісна тривожність)</a:t>
            </a:r>
            <a:r>
              <a:rPr lang="uk-UA" altLang="ru-RU" sz="1800" dirty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uk-UA" altLang="ru-RU" sz="18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2160" y="3344092"/>
            <a:ext cx="8915400" cy="3777622"/>
          </a:xfrm>
        </p:spPr>
        <p:txBody>
          <a:bodyPr>
            <a:normAutofit/>
          </a:bodyPr>
          <a:lstStyle/>
          <a:p>
            <a:pPr marL="0" lvl="0" indent="450850" algn="ctr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uk-UA" alt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Узагальнені результати дослідження за методикою </a:t>
            </a:r>
            <a:r>
              <a:rPr lang="uk-UA" altLang="ru-R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uk-UA" alt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Шкала</a:t>
            </a:r>
            <a:endParaRPr lang="ru-RU" altLang="ru-RU" dirty="0">
              <a:solidFill>
                <a:schemeClr val="tx1"/>
              </a:solidFill>
            </a:endParaRPr>
          </a:p>
          <a:p>
            <a:pPr marL="0" lvl="0" indent="450850" algn="ctr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uk-UA" alt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тривожності </a:t>
            </a:r>
            <a:r>
              <a:rPr lang="uk-UA" alt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Спілбергера-Ханіна</a:t>
            </a:r>
            <a:r>
              <a:rPr lang="uk-UA" altLang="ru-R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uk-UA" alt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alt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(ситуативна тривожність)</a:t>
            </a:r>
            <a:endParaRPr lang="uk-UA" altLang="ru-RU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0466987"/>
              </p:ext>
            </p:extLst>
          </p:nvPr>
        </p:nvGraphicFramePr>
        <p:xfrm>
          <a:off x="3004458" y="1062204"/>
          <a:ext cx="7506788" cy="21427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01710"/>
                <a:gridCol w="2502539"/>
                <a:gridCol w="2502539"/>
              </a:tblGrid>
              <a:tr h="249927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Рівень тривоги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Особистісна тривога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81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Контрольна група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Експериментальна група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313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Високий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8,6%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313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Середній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50%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57,2%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313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Низький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30%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34,2%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822659"/>
              </p:ext>
            </p:extLst>
          </p:nvPr>
        </p:nvGraphicFramePr>
        <p:xfrm>
          <a:off x="2934786" y="4272783"/>
          <a:ext cx="7654836" cy="20235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51048"/>
                <a:gridCol w="2551894"/>
                <a:gridCol w="2551894"/>
              </a:tblGrid>
              <a:tr h="404703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Рівень тривоги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Ситуативна тривога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47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Контрольна група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Експериментальна група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470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Високий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7,15%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470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Середній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70%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57,65%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470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Низький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10%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35,65%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26230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236</TotalTime>
  <Words>537</Words>
  <Application>Microsoft Office PowerPoint</Application>
  <PresentationFormat>Широкоэкранный</PresentationFormat>
  <Paragraphs>90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Wingdings 3</vt:lpstr>
      <vt:lpstr>Легкий дым</vt:lpstr>
      <vt:lpstr>Порівняльний аналіз тривожності особистості у місцевих та внутрішньо переміщених осіб </vt:lpstr>
      <vt:lpstr>Об’єктом дослідження є тривожність особистості.  Предметом дослідження є порівняльний аналіз тривожності ВПО та жителів                     м. Вінниці. </vt:lpstr>
      <vt:lpstr>Мета дослідження: дослідити та провести порівняльний аналіз особистості рівнів тривожності у місцевих та внутрішньо переміщених осіб. </vt:lpstr>
      <vt:lpstr>Для досягнення поставленої мети необхідно розв'язати завдання: </vt:lpstr>
      <vt:lpstr>Для вирішення поставлених завдань було використано комплекс взаємопов’язаних методів дослідження: </vt:lpstr>
      <vt:lpstr> Особливості тривожних станів особистості мешканців Вінниці та ВПО за шкалою Бека і «Госпітальна шкала тривоги і депресії» </vt:lpstr>
      <vt:lpstr>Вправи та техніки які використовували в психокорекційній  програмі для  зниження рівня тривожності серед місцевих жителів  (м. Вінниця) і внутрішньо переміщених осіб (ВПО): </vt:lpstr>
      <vt:lpstr>Порівняльні показники тривожності ВПО та місцевих жителів до та після тренінгу  за шкалою Бека </vt:lpstr>
      <vt:lpstr>Узагальнені результати дослідження за методикою «Шкала тривожності Спілбергера-Ханіна» (особистісна тривожність) </vt:lpstr>
      <vt:lpstr>Висновки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Порівняльний аналіз тривожності особистості у місцевих та внутрішньо переміщених осіб</dc:title>
  <dc:creator>User</dc:creator>
  <cp:lastModifiedBy>User</cp:lastModifiedBy>
  <cp:revision>22</cp:revision>
  <dcterms:created xsi:type="dcterms:W3CDTF">2024-12-04T07:11:28Z</dcterms:created>
  <dcterms:modified xsi:type="dcterms:W3CDTF">2025-02-05T07:51:51Z</dcterms:modified>
</cp:coreProperties>
</file>